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0" r:id="rId2"/>
  </p:sldMasterIdLst>
  <p:notesMasterIdLst>
    <p:notesMasterId r:id="rId5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Lst>
  <p:sldSz cx="20104100" cy="11309350"/>
  <p:notesSz cx="20104100" cy="11309350"/>
  <p:embeddedFontLst>
    <p:embeddedFont>
      <p:font typeface="Calibri" panose="020F0502020204030204" pitchFamily="34" charset="0"/>
      <p:regular r:id="rId60"/>
      <p:bold r:id="rId61"/>
      <p:italic r:id="rId62"/>
      <p:boldItalic r:id="rId63"/>
    </p:embeddedFont>
    <p:embeddedFont>
      <p:font typeface="Helvetica Neue" panose="020B0604020202020204" charset="0"/>
      <p:regular r:id="rId64"/>
      <p:bold r:id="rId65"/>
      <p:italic r:id="rId66"/>
      <p:boldItalic r:id="rId67"/>
    </p:embeddedFont>
    <p:embeddedFont>
      <p:font typeface="Playfair Display" panose="00000500000000000000" pitchFamily="2" charset="0"/>
      <p:regular r:id="rId68"/>
      <p:bold r:id="rId69"/>
      <p:italic r:id="rId70"/>
      <p:boldItalic r:id="rId71"/>
    </p:embeddedFont>
    <p:embeddedFont>
      <p:font typeface="Verdana" panose="020B060403050404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jSEx1DV5eweOUalCtMgb2ww3QD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4E6D25-35EB-4DD8-8006-31BF712051F4}">
  <a:tblStyle styleId="{8C4E6D25-35EB-4DD8-8006-31BF712051F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0" d="100"/>
          <a:sy n="50" d="100"/>
        </p:scale>
        <p:origin x="662" y="3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4.fntdata"/><Relationship Id="rId68" Type="http://schemas.openxmlformats.org/officeDocument/2006/relationships/font" Target="fonts/font9.fntdata"/><Relationship Id="rId76"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8712200" cy="56673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11387137" y="0"/>
            <a:ext cx="8712200" cy="56673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742612"/>
            <a:ext cx="8712200" cy="56673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11387137" y="10742612"/>
            <a:ext cx="8712200" cy="56673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 name="Google Shape;33;p1: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f8316cae0_5_30: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g12f8316cae0_5_30: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f8316cae0_5_44: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g12f8316cae0_5_44: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3eb41d149d_1_2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13eb41d149d_1_2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f77c8f1aa_0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12f77c8f1aa_0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2eeebfb0c7_4_7: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12eeebfb0c7_4_7: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4: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14: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6: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5" name="Google Shape;275;p16: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34bb624b36_0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34bb624b36_0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34bb624b36_0_34: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134bb624b36_0_34: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34bb624b36_0_51: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134bb624b36_0_51: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3: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 name="Google Shape;51;p3: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34bb624b36_0_6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g134bb624b36_0_6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4bb624b36_0_102: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g134bb624b36_0_102: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2f77c8f1aa_2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76" name="Google Shape;376;g12f77c8f1aa_2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g12f77c8f1aa_2_0:notes"/>
          <p:cNvSpPr txBox="1">
            <a:spLocks noGrp="1"/>
          </p:cNvSpPr>
          <p:nvPr>
            <p:ph type="sldNum" idx="12"/>
          </p:nvPr>
        </p:nvSpPr>
        <p:spPr>
          <a:xfrm>
            <a:off x="11387137" y="10742612"/>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22</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4b05f03f1_2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385" name="Google Shape;385;g134b05f03f1_2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g134b05f03f1_2_0:notes"/>
          <p:cNvSpPr txBox="1">
            <a:spLocks noGrp="1"/>
          </p:cNvSpPr>
          <p:nvPr>
            <p:ph type="sldNum" idx="12"/>
          </p:nvPr>
        </p:nvSpPr>
        <p:spPr>
          <a:xfrm>
            <a:off x="11387137" y="10742612"/>
            <a:ext cx="8712300" cy="566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Calibri"/>
              <a:buNone/>
            </a:pPr>
            <a:fld id="{00000000-1234-1234-1234-123412341234}" type="slidenum">
              <a:rPr lang="en-US"/>
              <a:t>23</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34b05f03f1_2_13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3" name="Google Shape;393;g134b05f03f1_2_13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34b05f03f1_2_64: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g134b05f03f1_2_64: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34b05f03f1_2_7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7" name="Google Shape;427;g134b05f03f1_2_7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34b05f03f1_2_92: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g134b05f03f1_2_92: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34b05f03f1_2_106: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g134b05f03f1_2_106: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34b05f03f1_2_4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8" name="Google Shape;478;g134b05f03f1_2_4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 name="Google Shape;68;p5: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479b6eeafb_3_1: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6" name="Google Shape;496;g1479b6eeafb_3_1: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364dbc51d9_7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g1364dbc51d9_7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364dbc51d9_2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g1364dbc51d9_2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364dbc51d9_2_35: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8" name="Google Shape;548;g1364dbc51d9_2_35: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364dbc51d9_2_1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g1364dbc51d9_2_1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364dbc51d9_0_7: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g1364dbc51d9_0_7: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3787008ded_0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0" name="Google Shape;600;g13787008ded_0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eabb3ab0e_0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7" name="Google Shape;617;g13eabb3ab0e_0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30bad7e2da_2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4" name="Google Shape;634;g130bad7e2da_2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134b05f03f1_0_49: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g134b05f03f1_0_49: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2f77c8f1aa_1_1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g12f77c8f1aa_1_1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34b05f03f1_0_3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8" name="Google Shape;668;g134b05f03f1_0_3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64dbbb34e_0_17: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g1364dbbb34e_0_17: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13eabb3ab0e_0_17: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g13eabb3ab0e_0_17: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3eb41d149d_1_74: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 name="Google Shape;725;g13eb41d149d_1_74: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3eabb3ab0e_0_9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3" name="Google Shape;743;g13eabb3ab0e_0_98: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3e329a7d4f_0_29: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5" name="Google Shape;765;g13e329a7d4f_0_2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3e329a7d4f_0_79: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2" name="Google Shape;792;g13e329a7d4f_0_79: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3e329a7d4f_0_56: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9" name="Google Shape;819;g13e329a7d4f_0_56:notes"/>
          <p:cNvSpPr>
            <a:spLocks noGrp="1" noRot="1" noChangeAspect="1"/>
          </p:cNvSpPr>
          <p:nvPr>
            <p:ph type="sldImg" idx="2"/>
          </p:nvPr>
        </p:nvSpPr>
        <p:spPr>
          <a:xfrm>
            <a:off x="6659563" y="1414463"/>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1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6" name="Google Shape;846;p1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2f8316cae0_5_5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g12f8316cae0_5_5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7: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2f8316cae0_5_73: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1" name="Google Shape;891;g12f8316cae0_5_73: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479b6eeafb_3_2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7" name="Google Shape;907;g1479b6eeafb_3_2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44a3bbe9ed_1_15: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3" name="Google Shape;923;g144a3bbe9ed_1_15: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44a3bbe9ed_1_3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9" name="Google Shape;939;g144a3bbe9ed_1_3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144a3bbe9ed_1_0: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5" name="Google Shape;955;g144a3bbe9ed_1_0: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3eb41d149d_1_11: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1" name="Google Shape;971;g13eb41d149d_1_11: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2f8316cae0_5_8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7" name="Google Shape;987;g12f8316cae0_5_8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8: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8: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eeebfb0c7_4_118:notes"/>
          <p:cNvSpPr txBox="1">
            <a:spLocks noGrp="1"/>
          </p:cNvSpPr>
          <p:nvPr>
            <p:ph type="body" idx="1"/>
          </p:nvPr>
        </p:nvSpPr>
        <p:spPr>
          <a:xfrm>
            <a:off x="2009775" y="5441950"/>
            <a:ext cx="16084500" cy="4454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g12eeebfb0c7_4_118:notes"/>
          <p:cNvSpPr>
            <a:spLocks noGrp="1" noRot="1" noChangeAspect="1"/>
          </p:cNvSpPr>
          <p:nvPr>
            <p:ph type="sldImg" idx="2"/>
          </p:nvPr>
        </p:nvSpPr>
        <p:spPr>
          <a:xfrm>
            <a:off x="6659562" y="1414462"/>
            <a:ext cx="6785100" cy="381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2f8316cae0_5_0: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g12f8316cae0_5_0: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2f8316cae0_5_16:notes"/>
          <p:cNvSpPr txBox="1">
            <a:spLocks noGrp="1"/>
          </p:cNvSpPr>
          <p:nvPr>
            <p:ph type="body" idx="1"/>
          </p:nvPr>
        </p:nvSpPr>
        <p:spPr>
          <a:xfrm>
            <a:off x="2009775" y="5441950"/>
            <a:ext cx="16084550" cy="4454525"/>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g12f8316cae0_5_16:notes"/>
          <p:cNvSpPr>
            <a:spLocks noGrp="1" noRot="1" noChangeAspect="1"/>
          </p:cNvSpPr>
          <p:nvPr>
            <p:ph type="sldImg" idx="2"/>
          </p:nvPr>
        </p:nvSpPr>
        <p:spPr>
          <a:xfrm>
            <a:off x="6659562" y="1414462"/>
            <a:ext cx="6784975" cy="38163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2"/>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2"/>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24"/>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sz="3000" b="0" i="1">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7" name="Google Shape;27;p24"/>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60"/>
              </a:spcBef>
              <a:spcAft>
                <a:spcPts val="0"/>
              </a:spcAft>
              <a:buSzPts val="1400"/>
              <a:buNone/>
              <a:defRPr b="0" i="0">
                <a:solidFill>
                  <a:schemeClr val="dk1"/>
                </a:solidFill>
              </a:defRPr>
            </a:lvl1pPr>
            <a:lvl2pPr marL="914400" lvl="1" indent="-228600" algn="l">
              <a:lnSpc>
                <a:spcPct val="100000"/>
              </a:lnSpc>
              <a:spcBef>
                <a:spcPts val="360"/>
              </a:spcBef>
              <a:spcAft>
                <a:spcPts val="0"/>
              </a:spcAft>
              <a:buSzPts val="1400"/>
              <a:buNone/>
              <a:defRPr/>
            </a:lvl2pPr>
            <a:lvl3pPr marL="1371600" lvl="2" indent="-228600" algn="l">
              <a:lnSpc>
                <a:spcPct val="100000"/>
              </a:lnSpc>
              <a:spcBef>
                <a:spcPts val="360"/>
              </a:spcBef>
              <a:spcAft>
                <a:spcPts val="0"/>
              </a:spcAft>
              <a:buSzPts val="1400"/>
              <a:buNone/>
              <a:defRPr/>
            </a:lvl3pPr>
            <a:lvl4pPr marL="1828800" lvl="3" indent="-228600" algn="l">
              <a:lnSpc>
                <a:spcPct val="100000"/>
              </a:lnSpc>
              <a:spcBef>
                <a:spcPts val="360"/>
              </a:spcBef>
              <a:spcAft>
                <a:spcPts val="0"/>
              </a:spcAft>
              <a:buSzPts val="1400"/>
              <a:buNone/>
              <a:defRPr/>
            </a:lvl4pPr>
            <a:lvl5pPr marL="2286000" lvl="4" indent="-228600" algn="l">
              <a:lnSpc>
                <a:spcPct val="100000"/>
              </a:lnSpc>
              <a:spcBef>
                <a:spcPts val="36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 name="Google Shape;28;p24"/>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4"/>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4"/>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9pPr>
          </a:lstStyle>
          <a:p>
            <a:endParaRPr/>
          </a:p>
        </p:txBody>
      </p:sp>
      <p:sp>
        <p:nvSpPr>
          <p:cNvPr id="11" name="Google Shape;11;p21"/>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2" name="Google Shape;12;p21"/>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
        <p:cNvGrpSpPr/>
        <p:nvPr/>
      </p:nvGrpSpPr>
      <p:grpSpPr>
        <a:xfrm>
          <a:off x="0" y="0"/>
          <a:ext cx="0" cy="0"/>
          <a:chOff x="0" y="0"/>
          <a:chExt cx="0" cy="0"/>
        </a:xfrm>
      </p:grpSpPr>
      <p:sp>
        <p:nvSpPr>
          <p:cNvPr id="20" name="Google Shape;20;p23"/>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9pPr>
          </a:lstStyle>
          <a:p>
            <a:endParaRPr/>
          </a:p>
        </p:txBody>
      </p:sp>
      <p:sp>
        <p:nvSpPr>
          <p:cNvPr id="21" name="Google Shape;21;p23"/>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22" name="Google Shape;22;p23"/>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3"/>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23"/>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arxiv.org/pdf/1810.04805.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29.png"/><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28.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image" Target="../media/image3.png"/><Relationship Id="rId5" Type="http://schemas.microsoft.com/office/2007/relationships/media" Target="../media/media3.wav"/><Relationship Id="rId10" Type="http://schemas.openxmlformats.org/officeDocument/2006/relationships/notesSlide" Target="../notesSlides/notesSlide41.xml"/><Relationship Id="rId4" Type="http://schemas.openxmlformats.org/officeDocument/2006/relationships/audio" Target="../media/media2.wav"/><Relationship Id="rId9" Type="http://schemas.openxmlformats.org/officeDocument/2006/relationships/slideLayout" Target="../slideLayouts/slideLayout2.xml"/><Relationship Id="rId1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8" Type="http://schemas.openxmlformats.org/officeDocument/2006/relationships/audio" Target="../media/media8.wav"/><Relationship Id="rId13" Type="http://schemas.openxmlformats.org/officeDocument/2006/relationships/image" Target="../media/image34.png"/><Relationship Id="rId3" Type="http://schemas.microsoft.com/office/2007/relationships/media" Target="../media/media6.wav"/><Relationship Id="rId7" Type="http://schemas.microsoft.com/office/2007/relationships/media" Target="../media/media8.wav"/><Relationship Id="rId12" Type="http://schemas.openxmlformats.org/officeDocument/2006/relationships/image" Target="../media/image33.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audio" Target="../media/media7.wav"/><Relationship Id="rId11" Type="http://schemas.openxmlformats.org/officeDocument/2006/relationships/image" Target="../media/image3.png"/><Relationship Id="rId5" Type="http://schemas.microsoft.com/office/2007/relationships/media" Target="../media/media7.wav"/><Relationship Id="rId10" Type="http://schemas.openxmlformats.org/officeDocument/2006/relationships/notesSlide" Target="../notesSlides/notesSlide44.xml"/><Relationship Id="rId4" Type="http://schemas.openxmlformats.org/officeDocument/2006/relationships/audio" Target="../media/media6.wav"/><Relationship Id="rId9" Type="http://schemas.openxmlformats.org/officeDocument/2006/relationships/slideLayout" Target="../slideLayouts/slideLayout2.xml"/><Relationship Id="rId14" Type="http://schemas.openxmlformats.org/officeDocument/2006/relationships/image" Target="../media/image30.png"/></Relationships>
</file>

<file path=ppt/slides/_rels/slide45.xml.rels><?xml version="1.0" encoding="UTF-8" standalone="yes"?>
<Relationships xmlns="http://schemas.openxmlformats.org/package/2006/relationships"><Relationship Id="rId8" Type="http://schemas.openxmlformats.org/officeDocument/2006/relationships/audio" Target="../media/media12.wav"/><Relationship Id="rId13" Type="http://schemas.openxmlformats.org/officeDocument/2006/relationships/image" Target="../media/image36.png"/><Relationship Id="rId3" Type="http://schemas.microsoft.com/office/2007/relationships/media" Target="../media/media10.wav"/><Relationship Id="rId7" Type="http://schemas.microsoft.com/office/2007/relationships/media" Target="../media/media12.wav"/><Relationship Id="rId12" Type="http://schemas.openxmlformats.org/officeDocument/2006/relationships/image" Target="../media/image35.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audio" Target="../media/media11.wav"/><Relationship Id="rId11" Type="http://schemas.openxmlformats.org/officeDocument/2006/relationships/image" Target="../media/image3.png"/><Relationship Id="rId5" Type="http://schemas.microsoft.com/office/2007/relationships/media" Target="../media/media11.wav"/><Relationship Id="rId10" Type="http://schemas.openxmlformats.org/officeDocument/2006/relationships/notesSlide" Target="../notesSlides/notesSlide45.xml"/><Relationship Id="rId4" Type="http://schemas.openxmlformats.org/officeDocument/2006/relationships/audio" Target="../media/media10.wav"/><Relationship Id="rId9" Type="http://schemas.openxmlformats.org/officeDocument/2006/relationships/slideLayout" Target="../slideLayouts/slideLayout2.xml"/><Relationship Id="rId14" Type="http://schemas.openxmlformats.org/officeDocument/2006/relationships/image" Target="../media/image30.png"/></Relationships>
</file>

<file path=ppt/slides/_rels/slide46.xml.rels><?xml version="1.0" encoding="UTF-8" standalone="yes"?>
<Relationships xmlns="http://schemas.openxmlformats.org/package/2006/relationships"><Relationship Id="rId8" Type="http://schemas.openxmlformats.org/officeDocument/2006/relationships/audio" Target="../media/media16.wav"/><Relationship Id="rId13" Type="http://schemas.openxmlformats.org/officeDocument/2006/relationships/image" Target="../media/image38.png"/><Relationship Id="rId3" Type="http://schemas.microsoft.com/office/2007/relationships/media" Target="../media/media14.wav"/><Relationship Id="rId7" Type="http://schemas.microsoft.com/office/2007/relationships/media" Target="../media/media16.wav"/><Relationship Id="rId12" Type="http://schemas.openxmlformats.org/officeDocument/2006/relationships/image" Target="../media/image37.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audio" Target="../media/media15.wav"/><Relationship Id="rId11" Type="http://schemas.openxmlformats.org/officeDocument/2006/relationships/image" Target="../media/image3.png"/><Relationship Id="rId5" Type="http://schemas.microsoft.com/office/2007/relationships/media" Target="../media/media15.wav"/><Relationship Id="rId10" Type="http://schemas.openxmlformats.org/officeDocument/2006/relationships/notesSlide" Target="../notesSlides/notesSlide46.xml"/><Relationship Id="rId4" Type="http://schemas.openxmlformats.org/officeDocument/2006/relationships/audio" Target="../media/media14.wav"/><Relationship Id="rId9" Type="http://schemas.openxmlformats.org/officeDocument/2006/relationships/slideLayout" Target="../slideLayouts/slideLayout2.xml"/><Relationship Id="rId14" Type="http://schemas.openxmlformats.org/officeDocument/2006/relationships/image" Target="../media/image30.png"/></Relationships>
</file>

<file path=ppt/slides/_rels/slide47.xml.rels><?xml version="1.0" encoding="UTF-8" standalone="yes"?>
<Relationships xmlns="http://schemas.openxmlformats.org/package/2006/relationships"><Relationship Id="rId8" Type="http://schemas.openxmlformats.org/officeDocument/2006/relationships/audio" Target="../media/media20.wav"/><Relationship Id="rId13" Type="http://schemas.openxmlformats.org/officeDocument/2006/relationships/image" Target="../media/image40.png"/><Relationship Id="rId3" Type="http://schemas.microsoft.com/office/2007/relationships/media" Target="../media/media18.wav"/><Relationship Id="rId7" Type="http://schemas.microsoft.com/office/2007/relationships/media" Target="../media/media20.wav"/><Relationship Id="rId12" Type="http://schemas.openxmlformats.org/officeDocument/2006/relationships/image" Target="../media/image39.png"/><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audio" Target="../media/media19.wav"/><Relationship Id="rId11" Type="http://schemas.openxmlformats.org/officeDocument/2006/relationships/image" Target="../media/image3.png"/><Relationship Id="rId5" Type="http://schemas.microsoft.com/office/2007/relationships/media" Target="../media/media19.wav"/><Relationship Id="rId10" Type="http://schemas.openxmlformats.org/officeDocument/2006/relationships/notesSlide" Target="../notesSlides/notesSlide47.xml"/><Relationship Id="rId4" Type="http://schemas.openxmlformats.org/officeDocument/2006/relationships/audio" Target="../media/media18.wav"/><Relationship Id="rId9" Type="http://schemas.openxmlformats.org/officeDocument/2006/relationships/slideLayout" Target="../slideLayouts/slideLayout2.xml"/><Relationship Id="rId1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4"/>
        <p:cNvGrpSpPr/>
        <p:nvPr/>
      </p:nvGrpSpPr>
      <p:grpSpPr>
        <a:xfrm>
          <a:off x="0" y="0"/>
          <a:ext cx="0" cy="0"/>
          <a:chOff x="0" y="0"/>
          <a:chExt cx="0" cy="0"/>
        </a:xfrm>
      </p:grpSpPr>
      <p:sp>
        <p:nvSpPr>
          <p:cNvPr id="35" name="Google Shape;35;p1"/>
          <p:cNvSpPr txBox="1"/>
          <p:nvPr/>
        </p:nvSpPr>
        <p:spPr>
          <a:xfrm>
            <a:off x="-50" y="-25"/>
            <a:ext cx="20104200" cy="11309400"/>
          </a:xfrm>
          <a:prstGeom prst="rect">
            <a:avLst/>
          </a:prstGeom>
          <a:solidFill>
            <a:schemeClr val="lt1">
              <a:alpha val="96862"/>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 name="Google Shape;36;p1"/>
          <p:cNvSpPr txBox="1"/>
          <p:nvPr/>
        </p:nvSpPr>
        <p:spPr>
          <a:xfrm>
            <a:off x="5221450" y="2755600"/>
            <a:ext cx="14724600" cy="1273800"/>
          </a:xfrm>
          <a:prstGeom prst="rect">
            <a:avLst/>
          </a:prstGeom>
          <a:noFill/>
          <a:ln>
            <a:noFill/>
          </a:ln>
        </p:spPr>
        <p:txBody>
          <a:bodyPr spcFirstLastPara="1" wrap="square" lIns="0" tIns="11425" rIns="0" bIns="0" anchor="t" anchorCtr="0">
            <a:spAutoFit/>
          </a:bodyPr>
          <a:lstStyle/>
          <a:p>
            <a:pPr marL="12700" marR="0" lvl="0" indent="0" algn="ctr" rtl="0">
              <a:lnSpc>
                <a:spcPct val="100000"/>
              </a:lnSpc>
              <a:spcBef>
                <a:spcPts val="0"/>
              </a:spcBef>
              <a:spcAft>
                <a:spcPts val="0"/>
              </a:spcAft>
              <a:buClr>
                <a:schemeClr val="dk1"/>
              </a:buClr>
              <a:buSzPts val="8000"/>
              <a:buFont typeface="Calibri"/>
              <a:buNone/>
            </a:pPr>
            <a:r>
              <a:rPr lang="en-US" sz="4100" b="1">
                <a:solidFill>
                  <a:schemeClr val="dk1"/>
                </a:solidFill>
                <a:latin typeface="Calibri"/>
                <a:ea typeface="Calibri"/>
                <a:cs typeface="Calibri"/>
                <a:sym typeface="Calibri"/>
              </a:rPr>
              <a:t>EMOTION DETECTION AND VOICE-EMOTION CONVERSIONS USING DEEP LEARNING</a:t>
            </a:r>
            <a:endParaRPr sz="4100" b="1" i="0" u="none" strike="noStrike" cap="none">
              <a:solidFill>
                <a:srgbClr val="000000"/>
              </a:solidFill>
              <a:latin typeface="Calibri"/>
              <a:ea typeface="Calibri"/>
              <a:cs typeface="Calibri"/>
              <a:sym typeface="Calibri"/>
            </a:endParaRPr>
          </a:p>
        </p:txBody>
      </p:sp>
      <p:sp>
        <p:nvSpPr>
          <p:cNvPr id="37" name="Google Shape;37;p1"/>
          <p:cNvSpPr/>
          <p:nvPr/>
        </p:nvSpPr>
        <p:spPr>
          <a:xfrm>
            <a:off x="-6350" y="15875"/>
            <a:ext cx="9377362" cy="6477000"/>
          </a:xfrm>
          <a:custGeom>
            <a:avLst/>
            <a:gdLst/>
            <a:ahLst/>
            <a:cxnLst/>
            <a:rect l="l" t="t" r="r" b="b"/>
            <a:pathLst>
              <a:path w="7436484" h="5134610" extrusionOk="0">
                <a:moveTo>
                  <a:pt x="7435941" y="0"/>
                </a:moveTo>
                <a:lnTo>
                  <a:pt x="0" y="0"/>
                </a:lnTo>
                <a:lnTo>
                  <a:pt x="0" y="5134513"/>
                </a:lnTo>
                <a:lnTo>
                  <a:pt x="7435941" y="0"/>
                </a:lnTo>
                <a:close/>
              </a:path>
            </a:pathLst>
          </a:custGeom>
          <a:solidFill>
            <a:srgbClr val="0058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p1"/>
          <p:cNvSpPr txBox="1"/>
          <p:nvPr/>
        </p:nvSpPr>
        <p:spPr>
          <a:xfrm>
            <a:off x="471487" y="415925"/>
            <a:ext cx="1846262" cy="1841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Google Shape;39;p1"/>
          <p:cNvSpPr txBox="1"/>
          <p:nvPr/>
        </p:nvSpPr>
        <p:spPr>
          <a:xfrm>
            <a:off x="5603875" y="1336675"/>
            <a:ext cx="146050" cy="147637"/>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1"/>
          <p:cNvSpPr txBox="1"/>
          <p:nvPr/>
        </p:nvSpPr>
        <p:spPr>
          <a:xfrm>
            <a:off x="2508250" y="720725"/>
            <a:ext cx="3810000" cy="1231900"/>
          </a:xfrm>
          <a:prstGeom prst="rect">
            <a:avLst/>
          </a:prstGeom>
          <a:noFill/>
          <a:ln>
            <a:noFill/>
          </a:ln>
        </p:spPr>
        <p:txBody>
          <a:bodyPr spcFirstLastPara="1" wrap="square" lIns="0" tIns="13325" rIns="0" bIns="0" anchor="t" anchorCtr="0">
            <a:spAutoFit/>
          </a:bodyPr>
          <a:lstStyle/>
          <a:p>
            <a:pPr marL="12700" marR="0" lvl="0" indent="0" algn="l" rtl="0">
              <a:lnSpc>
                <a:spcPct val="111904"/>
              </a:lnSpc>
              <a:spcBef>
                <a:spcPts val="0"/>
              </a:spcBef>
              <a:spcAft>
                <a:spcPts val="0"/>
              </a:spcAft>
              <a:buClr>
                <a:srgbClr val="FFFFFF"/>
              </a:buClr>
              <a:buSzPts val="4200"/>
              <a:buFont typeface="Helvetica Neue"/>
              <a:buNone/>
            </a:pPr>
            <a:r>
              <a:rPr lang="en-US" sz="4200" b="1" i="0" u="none" strike="noStrike" cap="none">
                <a:solidFill>
                  <a:srgbClr val="FFFFFF"/>
                </a:solidFill>
                <a:latin typeface="Helvetica Neue"/>
                <a:ea typeface="Helvetica Neue"/>
                <a:cs typeface="Helvetica Neue"/>
                <a:sym typeface="Helvetica Neue"/>
              </a:rPr>
              <a:t>RV College of </a:t>
            </a:r>
            <a:endParaRPr sz="1400" b="0" i="0" u="none" strike="noStrike" cap="none">
              <a:solidFill>
                <a:srgbClr val="000000"/>
              </a:solidFill>
              <a:latin typeface="Arial"/>
              <a:ea typeface="Arial"/>
              <a:cs typeface="Arial"/>
              <a:sym typeface="Arial"/>
            </a:endParaRPr>
          </a:p>
          <a:p>
            <a:pPr marL="12700" marR="0" lvl="0" indent="0" algn="l" rtl="0">
              <a:lnSpc>
                <a:spcPct val="111904"/>
              </a:lnSpc>
              <a:spcBef>
                <a:spcPts val="100"/>
              </a:spcBef>
              <a:spcAft>
                <a:spcPts val="0"/>
              </a:spcAft>
              <a:buClr>
                <a:srgbClr val="FFFFFF"/>
              </a:buClr>
              <a:buSzPts val="4200"/>
              <a:buFont typeface="Helvetica Neue"/>
              <a:buNone/>
            </a:pPr>
            <a:r>
              <a:rPr lang="en-US" sz="4200" b="1" i="0" u="none" strike="noStrike" cap="none">
                <a:solidFill>
                  <a:srgbClr val="FFFFFF"/>
                </a:solidFill>
                <a:latin typeface="Helvetica Neue"/>
                <a:ea typeface="Helvetica Neue"/>
                <a:cs typeface="Helvetica Neue"/>
                <a:sym typeface="Helvetica Neue"/>
              </a:rPr>
              <a:t>Engineering</a:t>
            </a:r>
            <a:endParaRPr sz="1400" b="0" i="0" u="none" strike="noStrike" cap="none">
              <a:solidFill>
                <a:srgbClr val="000000"/>
              </a:solidFill>
              <a:latin typeface="Arial"/>
              <a:ea typeface="Arial"/>
              <a:cs typeface="Arial"/>
              <a:sym typeface="Arial"/>
            </a:endParaRPr>
          </a:p>
        </p:txBody>
      </p:sp>
      <p:sp>
        <p:nvSpPr>
          <p:cNvPr id="41" name="Google Shape;41;p1"/>
          <p:cNvSpPr txBox="1"/>
          <p:nvPr/>
        </p:nvSpPr>
        <p:spPr>
          <a:xfrm>
            <a:off x="16117887" y="484187"/>
            <a:ext cx="3405300" cy="474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422C75"/>
              </a:buClr>
              <a:buSzPts val="3000"/>
              <a:buFont typeface="Playfair Display"/>
              <a:buNone/>
            </a:pPr>
            <a:r>
              <a:rPr lang="en-US" sz="3000" b="0" i="1" u="none" strike="noStrike" cap="none">
                <a:solidFill>
                  <a:srgbClr val="422C75"/>
                </a:solidFill>
                <a:latin typeface="Playfair Display"/>
                <a:ea typeface="Playfair Display"/>
                <a:cs typeface="Playfair Display"/>
                <a:sym typeface="Playfair Display"/>
              </a:rPr>
              <a:t>Go, change the world</a:t>
            </a:r>
            <a:endParaRPr sz="1400" b="0" i="0" u="none" strike="noStrike" cap="none">
              <a:solidFill>
                <a:srgbClr val="000000"/>
              </a:solidFill>
              <a:latin typeface="Arial"/>
              <a:ea typeface="Arial"/>
              <a:cs typeface="Arial"/>
              <a:sym typeface="Arial"/>
            </a:endParaRPr>
          </a:p>
        </p:txBody>
      </p:sp>
      <p:sp>
        <p:nvSpPr>
          <p:cNvPr id="42" name="Google Shape;42;p1"/>
          <p:cNvSpPr txBox="1"/>
          <p:nvPr/>
        </p:nvSpPr>
        <p:spPr>
          <a:xfrm>
            <a:off x="7085000" y="4174900"/>
            <a:ext cx="11253600" cy="746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33CC"/>
              </a:buClr>
              <a:buSzPts val="4000"/>
              <a:buFont typeface="Calibri"/>
              <a:buNone/>
            </a:pPr>
            <a:r>
              <a:rPr lang="en-US" sz="4000" b="1" i="0" u="none" strike="noStrike" cap="none">
                <a:solidFill>
                  <a:srgbClr val="0033CC"/>
                </a:solidFill>
                <a:latin typeface="Calibri"/>
                <a:ea typeface="Calibri"/>
                <a:cs typeface="Calibri"/>
                <a:sym typeface="Calibri"/>
              </a:rPr>
              <a:t>18EC64 : BE Minor Proje</a:t>
            </a:r>
            <a:r>
              <a:rPr lang="en-US" sz="4000" b="1">
                <a:solidFill>
                  <a:srgbClr val="0033CC"/>
                </a:solidFill>
                <a:latin typeface="Calibri"/>
                <a:ea typeface="Calibri"/>
                <a:cs typeface="Calibri"/>
                <a:sym typeface="Calibri"/>
              </a:rPr>
              <a:t>ct -SEE</a:t>
            </a:r>
            <a:r>
              <a:rPr lang="en-US" sz="4000" b="1" i="0" u="none" strike="noStrike" cap="none">
                <a:solidFill>
                  <a:srgbClr val="0033CC"/>
                </a:solidFill>
                <a:latin typeface="Calibri"/>
                <a:ea typeface="Calibri"/>
                <a:cs typeface="Calibri"/>
                <a:sym typeface="Calibri"/>
              </a:rPr>
              <a:t> Presentation</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640"/>
              </a:spcBef>
              <a:spcAft>
                <a:spcPts val="0"/>
              </a:spcAft>
              <a:buClr>
                <a:schemeClr val="dk1"/>
              </a:buClr>
              <a:buSzPts val="3200"/>
              <a:buFont typeface="Calibri"/>
              <a:buNone/>
            </a:pPr>
            <a:endParaRPr sz="3200" b="1"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chemeClr val="dk1"/>
              </a:solidFill>
              <a:latin typeface="Calibri"/>
              <a:ea typeface="Calibri"/>
              <a:cs typeface="Calibri"/>
              <a:sym typeface="Calibri"/>
            </a:endParaRPr>
          </a:p>
        </p:txBody>
      </p:sp>
      <p:sp>
        <p:nvSpPr>
          <p:cNvPr id="43" name="Google Shape;43;p1"/>
          <p:cNvSpPr txBox="1"/>
          <p:nvPr/>
        </p:nvSpPr>
        <p:spPr>
          <a:xfrm>
            <a:off x="8093075" y="6119812"/>
            <a:ext cx="11430000" cy="2339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Anubha Mittal		          			     1RV19EC024</a:t>
            </a:r>
            <a:endParaRPr sz="3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P Harshita Gayathri                             1RV19EC122</a:t>
            </a:r>
            <a:endParaRPr sz="3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Vinitha V                                                1RV19EC198</a:t>
            </a:r>
            <a:endParaRPr sz="3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Yeshitha B                                 	          1RV19EC199</a:t>
            </a:r>
            <a:endParaRPr sz="32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p:txBody>
      </p:sp>
      <p:sp>
        <p:nvSpPr>
          <p:cNvPr id="44" name="Google Shape;44;p1"/>
          <p:cNvSpPr txBox="1"/>
          <p:nvPr/>
        </p:nvSpPr>
        <p:spPr>
          <a:xfrm>
            <a:off x="5749925" y="8452225"/>
            <a:ext cx="12771000" cy="1569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Guide Name:  Dr. Rajani Katiyar</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Designation: Assistant Professor</a:t>
            </a: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Department of Electronics and Communication Engineering</a:t>
            </a:r>
            <a:endParaRPr sz="1400" b="0" i="0" u="none" strike="noStrike" cap="none">
              <a:solidFill>
                <a:srgbClr val="000000"/>
              </a:solidFill>
              <a:latin typeface="Calibri"/>
              <a:ea typeface="Calibri"/>
              <a:cs typeface="Calibri"/>
              <a:sym typeface="Calibri"/>
            </a:endParaRPr>
          </a:p>
        </p:txBody>
      </p:sp>
      <p:sp>
        <p:nvSpPr>
          <p:cNvPr id="45" name="Google Shape;45;p1"/>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6" name="Google Shape;46;p1"/>
          <p:cNvSpPr txBox="1"/>
          <p:nvPr/>
        </p:nvSpPr>
        <p:spPr>
          <a:xfrm>
            <a:off x="6835775" y="10517187"/>
            <a:ext cx="6432550" cy="36988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2400"/>
              <a:buFont typeface="Calibri"/>
              <a:buNone/>
            </a:pPr>
            <a:r>
              <a:rPr lang="en-US" sz="24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47" name="Google Shape;47;p1"/>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a:t>
            </a:fld>
            <a:endParaRPr sz="1400" b="0" i="0" u="none" strike="noStrike" cap="none">
              <a:solidFill>
                <a:srgbClr val="000000"/>
              </a:solidFill>
              <a:latin typeface="Arial"/>
              <a:ea typeface="Arial"/>
              <a:cs typeface="Arial"/>
              <a:sym typeface="Arial"/>
            </a:endParaRPr>
          </a:p>
        </p:txBody>
      </p:sp>
      <p:sp>
        <p:nvSpPr>
          <p:cNvPr id="48" name="Google Shape;48;p1"/>
          <p:cNvSpPr txBox="1"/>
          <p:nvPr/>
        </p:nvSpPr>
        <p:spPr>
          <a:xfrm>
            <a:off x="6035175" y="5300688"/>
            <a:ext cx="6181800" cy="708000"/>
          </a:xfrm>
          <a:prstGeom prst="rect">
            <a:avLst/>
          </a:prstGeom>
          <a:solidFill>
            <a:schemeClr val="lt1">
              <a:alpha val="96862"/>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3400"/>
              <a:buFont typeface="Arial"/>
              <a:buNone/>
            </a:pPr>
            <a:r>
              <a:rPr lang="en-US" sz="3400" b="1" i="0" u="none" strike="noStrike" cap="none">
                <a:solidFill>
                  <a:srgbClr val="000000"/>
                </a:solidFill>
                <a:latin typeface="Calibri"/>
                <a:ea typeface="Calibri"/>
                <a:cs typeface="Calibri"/>
                <a:sym typeface="Calibri"/>
              </a:rPr>
              <a:t>Presented by:</a:t>
            </a:r>
            <a:endParaRPr sz="3400" b="1"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2f8316cae0_5_30"/>
          <p:cNvSpPr txBox="1"/>
          <p:nvPr/>
        </p:nvSpPr>
        <p:spPr>
          <a:xfrm>
            <a:off x="219863" y="-196400"/>
            <a:ext cx="20104200" cy="113094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5" name="Google Shape;185;g12f8316cae0_5_30"/>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6" name="Google Shape;186;g12f8316cae0_5_30"/>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7" name="Google Shape;187;g12f8316cae0_5_30"/>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8" name="Google Shape;188;g12f8316cae0_5_3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9" name="Google Shape;189;g12f8316cae0_5_30"/>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90" name="Google Shape;190;g12f8316cae0_5_30"/>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91" name="Google Shape;191;g12f8316cae0_5_30"/>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92" name="Google Shape;192;g12f8316cae0_5_30"/>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93" name="Google Shape;193;g12f8316cae0_5_30"/>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10</a:t>
            </a:fld>
            <a:endParaRPr sz="1400" b="0" i="0" u="none" strike="noStrike" cap="none">
              <a:solidFill>
                <a:srgbClr val="000000"/>
              </a:solidFill>
              <a:latin typeface="Arial"/>
              <a:ea typeface="Arial"/>
              <a:cs typeface="Arial"/>
              <a:sym typeface="Arial"/>
            </a:endParaRPr>
          </a:p>
        </p:txBody>
      </p:sp>
      <p:graphicFrame>
        <p:nvGraphicFramePr>
          <p:cNvPr id="194" name="Google Shape;194;g12f8316cae0_5_30"/>
          <p:cNvGraphicFramePr/>
          <p:nvPr/>
        </p:nvGraphicFramePr>
        <p:xfrm>
          <a:off x="1134275" y="1417695"/>
          <a:ext cx="3000000" cy="3000000"/>
        </p:xfrm>
        <a:graphic>
          <a:graphicData uri="http://schemas.openxmlformats.org/drawingml/2006/table">
            <a:tbl>
              <a:tblPr>
                <a:noFill/>
                <a:tableStyleId>{8C4E6D25-35EB-4DD8-8006-31BF712051F4}</a:tableStyleId>
              </a:tblPr>
              <a:tblGrid>
                <a:gridCol w="1311425">
                  <a:extLst>
                    <a:ext uri="{9D8B030D-6E8A-4147-A177-3AD203B41FA5}">
                      <a16:colId xmlns:a16="http://schemas.microsoft.com/office/drawing/2014/main" val="20000"/>
                    </a:ext>
                  </a:extLst>
                </a:gridCol>
                <a:gridCol w="8011500">
                  <a:extLst>
                    <a:ext uri="{9D8B030D-6E8A-4147-A177-3AD203B41FA5}">
                      <a16:colId xmlns:a16="http://schemas.microsoft.com/office/drawing/2014/main" val="20001"/>
                    </a:ext>
                  </a:extLst>
                </a:gridCol>
                <a:gridCol w="9258400">
                  <a:extLst>
                    <a:ext uri="{9D8B030D-6E8A-4147-A177-3AD203B41FA5}">
                      <a16:colId xmlns:a16="http://schemas.microsoft.com/office/drawing/2014/main" val="20002"/>
                    </a:ext>
                  </a:extLst>
                </a:gridCol>
              </a:tblGrid>
              <a:tr h="482325">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Paper Title, Journal Name, Year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Major findings / observations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049700">
                <a:tc>
                  <a:txBody>
                    <a:bodyPr/>
                    <a:lstStyle/>
                    <a:p>
                      <a:pPr marL="0" marR="0" lvl="0" indent="0" algn="ctr" rtl="0">
                        <a:lnSpc>
                          <a:spcPct val="100000"/>
                        </a:lnSpc>
                        <a:spcBef>
                          <a:spcPts val="0"/>
                        </a:spcBef>
                        <a:spcAft>
                          <a:spcPts val="0"/>
                        </a:spcAft>
                        <a:buClr>
                          <a:srgbClr val="000000"/>
                        </a:buClr>
                        <a:buSzPts val="2800"/>
                        <a:buFont typeface="Calibri"/>
                        <a:buNone/>
                      </a:pPr>
                      <a:r>
                        <a:rPr lang="en-US" sz="2800" u="none" strike="noStrike" cap="none">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2800" i="1">
                          <a:solidFill>
                            <a:schemeClr val="dk1"/>
                          </a:solidFill>
                          <a:highlight>
                            <a:srgbClr val="D0D8E8"/>
                          </a:highlight>
                          <a:latin typeface="Calibri"/>
                          <a:ea typeface="Calibri"/>
                          <a:cs typeface="Calibri"/>
                          <a:sym typeface="Calibri"/>
                        </a:rPr>
                        <a:t>Dario Bertero and Pascale Fung. “A first look into a convolutional neural network for speech emotion detection”. In:</a:t>
                      </a:r>
                      <a:r>
                        <a:rPr lang="en-US" sz="2800" b="1" i="1">
                          <a:solidFill>
                            <a:schemeClr val="dk1"/>
                          </a:solidFill>
                          <a:highlight>
                            <a:srgbClr val="D0D8E8"/>
                          </a:highlight>
                          <a:latin typeface="Calibri"/>
                          <a:ea typeface="Calibri"/>
                          <a:cs typeface="Calibri"/>
                          <a:sym typeface="Calibri"/>
                        </a:rPr>
                        <a:t> 2017 IEEE international conference on acoustics, speech and signal processing (ICASSP). IEEE. 2017, pp. 5115–5119</a:t>
                      </a:r>
                      <a:endParaRPr sz="2800" b="1" i="1" u="none" strike="noStrike" cap="none">
                        <a:solidFill>
                          <a:srgbClr val="FF0000"/>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Uses TED Talk speech audio dataset.</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Classifies 3 emotions Happy, Sad, and Angry using CNN.</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Results are lower for Happy emotion.</a:t>
                      </a:r>
                      <a:endParaRPr sz="2800">
                        <a:solidFill>
                          <a:schemeClr val="dk1"/>
                        </a:solidFill>
                        <a:latin typeface="Calibri"/>
                        <a:ea typeface="Calibri"/>
                        <a:cs typeface="Calibri"/>
                        <a:sym typeface="Calibri"/>
                      </a:endParaRPr>
                    </a:p>
                    <a:p>
                      <a:pPr marL="457200" lvl="0" indent="-406400" algn="l" rtl="0">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Accuracy achieved - CNN 66.1%</a:t>
                      </a:r>
                      <a:endParaRPr sz="2800">
                        <a:solidFill>
                          <a:srgbClr val="2E2E2E"/>
                        </a:solidFill>
                        <a:latin typeface="Calibri"/>
                        <a:ea typeface="Calibri"/>
                        <a:cs typeface="Calibri"/>
                        <a:sym typeface="Calibri"/>
                      </a:endParaRPr>
                    </a:p>
                    <a:p>
                      <a:pPr marL="457200" marR="0" lvl="0" indent="0" algn="l" rtl="0">
                        <a:lnSpc>
                          <a:spcPct val="100000"/>
                        </a:lnSpc>
                        <a:spcBef>
                          <a:spcPts val="0"/>
                        </a:spcBef>
                        <a:spcAft>
                          <a:spcPts val="0"/>
                        </a:spcAft>
                        <a:buNone/>
                      </a:pPr>
                      <a:endParaRPr sz="2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659875">
                <a:tc>
                  <a:txBody>
                    <a:bodyPr/>
                    <a:lstStyle/>
                    <a:p>
                      <a:pPr marL="0" marR="0" lvl="0" indent="0" algn="ctr" rtl="0">
                        <a:lnSpc>
                          <a:spcPct val="100000"/>
                        </a:lnSpc>
                        <a:spcBef>
                          <a:spcPts val="0"/>
                        </a:spcBef>
                        <a:spcAft>
                          <a:spcPts val="0"/>
                        </a:spcAft>
                        <a:buClr>
                          <a:srgbClr val="000000"/>
                        </a:buClr>
                        <a:buSzPts val="2800"/>
                        <a:buFont typeface="Calibri"/>
                        <a:buNone/>
                      </a:pPr>
                      <a:r>
                        <a:rPr lang="en-US" sz="2800" u="none" strike="noStrike" cap="none">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u="none" strike="noStrike" cap="none">
                          <a:solidFill>
                            <a:srgbClr val="222222"/>
                          </a:solidFill>
                          <a:highlight>
                            <a:srgbClr val="E9EDF4"/>
                          </a:highlight>
                          <a:latin typeface="Calibri"/>
                          <a:ea typeface="Calibri"/>
                          <a:cs typeface="Calibri"/>
                          <a:sym typeface="Calibri"/>
                        </a:rPr>
                        <a:t> </a:t>
                      </a:r>
                      <a:r>
                        <a:rPr lang="en-US" sz="2800" i="1" u="none" strike="noStrike" cap="none">
                          <a:solidFill>
                            <a:schemeClr val="dk1"/>
                          </a:solidFill>
                          <a:highlight>
                            <a:srgbClr val="E9EDF4"/>
                          </a:highlight>
                          <a:latin typeface="Calibri"/>
                          <a:ea typeface="Calibri"/>
                          <a:cs typeface="Calibri"/>
                          <a:sym typeface="Calibri"/>
                        </a:rPr>
                        <a:t>S. Kavitha, N. Sanjana, K. Yogajeeva and S. Sathyavathi, "Speech Emotion Recognition Using Different Activation Function," </a:t>
                      </a:r>
                      <a:r>
                        <a:rPr lang="en-US" sz="2800" b="1" i="1" u="none" strike="noStrike" cap="none">
                          <a:solidFill>
                            <a:schemeClr val="dk1"/>
                          </a:solidFill>
                          <a:highlight>
                            <a:srgbClr val="E9EDF4"/>
                          </a:highlight>
                          <a:latin typeface="Calibri"/>
                          <a:ea typeface="Calibri"/>
                          <a:cs typeface="Calibri"/>
                          <a:sym typeface="Calibri"/>
                        </a:rPr>
                        <a:t>2021 International Conference on Advancements in Electrical, Electronics, Communication, Computing and Automation </a:t>
                      </a:r>
                      <a:r>
                        <a:rPr lang="en-US" sz="2800" i="1" u="none" strike="noStrike" cap="none">
                          <a:solidFill>
                            <a:schemeClr val="dk1"/>
                          </a:solidFill>
                          <a:highlight>
                            <a:srgbClr val="E9EDF4"/>
                          </a:highlight>
                          <a:latin typeface="Calibri"/>
                          <a:ea typeface="Calibri"/>
                          <a:cs typeface="Calibri"/>
                          <a:sym typeface="Calibri"/>
                        </a:rPr>
                        <a:t>(ICAECA), 2021, pp. 1-5, doi: 10.1109/ICAECA52838.2021.9675789..</a:t>
                      </a:r>
                      <a:endParaRPr sz="2800" u="none" strike="noStrike" cap="none">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Gives an overview of effects of different activation functions on SER for a LSTM model.</a:t>
                      </a:r>
                      <a:endParaRPr sz="2800" u="none" strike="noStrike" cap="none">
                        <a:latin typeface="Calibri"/>
                        <a:ea typeface="Calibri"/>
                        <a:cs typeface="Calibri"/>
                        <a:sym typeface="Calibri"/>
                      </a:endParaRPr>
                    </a:p>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Shows that the disadvantages of RNN's vanishing gradient problem were overcome by LSTM.</a:t>
                      </a:r>
                      <a:endParaRPr sz="2800" u="none" strike="noStrike" cap="none">
                        <a:latin typeface="Calibri"/>
                        <a:ea typeface="Calibri"/>
                        <a:cs typeface="Calibri"/>
                        <a:sym typeface="Calibri"/>
                      </a:endParaRPr>
                    </a:p>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With the proposed LSTM recurrent network, the efficiency produced by the network using activation function relu(0.5883892464637756) was the highest.</a:t>
                      </a:r>
                      <a:endParaRPr sz="2800" u="none" strike="noStrike" cap="none">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800"/>
                        <a:buFont typeface="Arial"/>
                        <a:buNone/>
                      </a:pPr>
                      <a:endParaRPr sz="2800" u="none" strike="noStrike" cap="none">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800"/>
                        <a:buFont typeface="Arial"/>
                        <a:buNone/>
                      </a:pP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g12f8316cae0_5_44"/>
          <p:cNvSpPr txBox="1"/>
          <p:nvPr/>
        </p:nvSpPr>
        <p:spPr>
          <a:xfrm>
            <a:off x="-62" y="-25"/>
            <a:ext cx="20104200" cy="11309400"/>
          </a:xfrm>
          <a:prstGeom prst="rect">
            <a:avLst/>
          </a:prstGeom>
          <a:solidFill>
            <a:schemeClr val="lt1">
              <a:alpha val="97647"/>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0" name="Google Shape;200;g12f8316cae0_5_44"/>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1" name="Google Shape;201;g12f8316cae0_5_44"/>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2" name="Google Shape;202;g12f8316cae0_5_44"/>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3" name="Google Shape;203;g12f8316cae0_5_44"/>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04" name="Google Shape;204;g12f8316cae0_5_44"/>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05" name="Google Shape;205;g12f8316cae0_5_44"/>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06" name="Google Shape;206;g12f8316cae0_5_44"/>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07" name="Google Shape;207;g12f8316cae0_5_44"/>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08" name="Google Shape;208;g12f8316cae0_5_44"/>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11</a:t>
            </a:fld>
            <a:endParaRPr sz="1400" b="0" i="0" u="none" strike="noStrike" cap="none">
              <a:solidFill>
                <a:srgbClr val="000000"/>
              </a:solidFill>
              <a:latin typeface="Arial"/>
              <a:ea typeface="Arial"/>
              <a:cs typeface="Arial"/>
              <a:sym typeface="Arial"/>
            </a:endParaRPr>
          </a:p>
        </p:txBody>
      </p:sp>
      <p:graphicFrame>
        <p:nvGraphicFramePr>
          <p:cNvPr id="209" name="Google Shape;209;g12f8316cae0_5_44"/>
          <p:cNvGraphicFramePr/>
          <p:nvPr/>
        </p:nvGraphicFramePr>
        <p:xfrm>
          <a:off x="1134275" y="1417695"/>
          <a:ext cx="3000000" cy="3000000"/>
        </p:xfrm>
        <a:graphic>
          <a:graphicData uri="http://schemas.openxmlformats.org/drawingml/2006/table">
            <a:tbl>
              <a:tblPr>
                <a:noFill/>
                <a:tableStyleId>{8C4E6D25-35EB-4DD8-8006-31BF712051F4}</a:tableStyleId>
              </a:tblPr>
              <a:tblGrid>
                <a:gridCol w="1311425">
                  <a:extLst>
                    <a:ext uri="{9D8B030D-6E8A-4147-A177-3AD203B41FA5}">
                      <a16:colId xmlns:a16="http://schemas.microsoft.com/office/drawing/2014/main" val="20000"/>
                    </a:ext>
                  </a:extLst>
                </a:gridCol>
                <a:gridCol w="7281100">
                  <a:extLst>
                    <a:ext uri="{9D8B030D-6E8A-4147-A177-3AD203B41FA5}">
                      <a16:colId xmlns:a16="http://schemas.microsoft.com/office/drawing/2014/main" val="20001"/>
                    </a:ext>
                  </a:extLst>
                </a:gridCol>
                <a:gridCol w="9988800">
                  <a:extLst>
                    <a:ext uri="{9D8B030D-6E8A-4147-A177-3AD203B41FA5}">
                      <a16:colId xmlns:a16="http://schemas.microsoft.com/office/drawing/2014/main" val="20002"/>
                    </a:ext>
                  </a:extLst>
                </a:gridCol>
              </a:tblGrid>
              <a:tr h="482325">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Paper Title, Journal Name, Year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Major findings / observations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636125">
                <a:tc>
                  <a:txBody>
                    <a:bodyPr/>
                    <a:lstStyle/>
                    <a:p>
                      <a:pPr marL="0" marR="0" lvl="0" indent="0" algn="ctr" rtl="0">
                        <a:lnSpc>
                          <a:spcPct val="100000"/>
                        </a:lnSpc>
                        <a:spcBef>
                          <a:spcPts val="0"/>
                        </a:spcBef>
                        <a:spcAft>
                          <a:spcPts val="0"/>
                        </a:spcAft>
                        <a:buClr>
                          <a:srgbClr val="000000"/>
                        </a:buClr>
                        <a:buSzPts val="2800"/>
                        <a:buFont typeface="Calibri"/>
                        <a:buNone/>
                      </a:pPr>
                      <a:r>
                        <a:rPr lang="en-US" sz="2800" u="none" strike="noStrike" cap="none">
                          <a:solidFill>
                            <a:schemeClr val="dk1"/>
                          </a:solidFill>
                          <a:highlight>
                            <a:srgbClr val="D0D8E8"/>
                          </a:highlight>
                          <a:latin typeface="Calibri"/>
                          <a:ea typeface="Calibri"/>
                          <a:cs typeface="Calibri"/>
                          <a:sym typeface="Calibri"/>
                        </a:rPr>
                        <a:t>7</a:t>
                      </a:r>
                      <a:endParaRPr sz="2800"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2800"/>
                        <a:buFont typeface="Arial"/>
                        <a:buNone/>
                      </a:pPr>
                      <a:r>
                        <a:rPr lang="en-US" sz="2800" u="none" strike="noStrike" cap="none">
                          <a:solidFill>
                            <a:schemeClr val="dk1"/>
                          </a:solidFill>
                          <a:highlight>
                            <a:srgbClr val="D0D8E8"/>
                          </a:highlight>
                          <a:latin typeface="Calibri"/>
                          <a:ea typeface="Calibri"/>
                          <a:cs typeface="Calibri"/>
                          <a:sym typeface="Calibri"/>
                        </a:rPr>
                        <a:t>P. A. Babu, V. Siva Nagaraju and R. R. Vallabhuni, "Speech Emotion Recognition System With Librosa," 2021 </a:t>
                      </a:r>
                      <a:r>
                        <a:rPr lang="en-US" sz="2800" b="1" u="none" strike="noStrike" cap="none">
                          <a:solidFill>
                            <a:schemeClr val="dk1"/>
                          </a:solidFill>
                          <a:highlight>
                            <a:srgbClr val="D0D8E8"/>
                          </a:highlight>
                          <a:latin typeface="Calibri"/>
                          <a:ea typeface="Calibri"/>
                          <a:cs typeface="Calibri"/>
                          <a:sym typeface="Calibri"/>
                        </a:rPr>
                        <a:t>10th IEEE International Conference on Communication Systems and Network Technologies (CSNT</a:t>
                      </a:r>
                      <a:r>
                        <a:rPr lang="en-US" sz="2800" u="none" strike="noStrike" cap="none">
                          <a:solidFill>
                            <a:schemeClr val="dk1"/>
                          </a:solidFill>
                          <a:highlight>
                            <a:srgbClr val="D0D8E8"/>
                          </a:highlight>
                          <a:latin typeface="Calibri"/>
                          <a:ea typeface="Calibri"/>
                          <a:cs typeface="Calibri"/>
                          <a:sym typeface="Calibri"/>
                        </a:rPr>
                        <a:t>), </a:t>
                      </a:r>
                      <a:r>
                        <a:rPr lang="en-US" sz="2800" u="none" strike="noStrike" cap="none">
                          <a:solidFill>
                            <a:srgbClr val="FF0000"/>
                          </a:solidFill>
                          <a:highlight>
                            <a:srgbClr val="D0D8E8"/>
                          </a:highlight>
                          <a:latin typeface="Calibri"/>
                          <a:ea typeface="Calibri"/>
                          <a:cs typeface="Calibri"/>
                          <a:sym typeface="Calibri"/>
                        </a:rPr>
                        <a:t>2021</a:t>
                      </a:r>
                      <a:r>
                        <a:rPr lang="en-US" sz="2800" u="none" strike="noStrike" cap="none">
                          <a:solidFill>
                            <a:schemeClr val="dk1"/>
                          </a:solidFill>
                          <a:highlight>
                            <a:srgbClr val="D0D8E8"/>
                          </a:highlight>
                          <a:latin typeface="Calibri"/>
                          <a:ea typeface="Calibri"/>
                          <a:cs typeface="Calibri"/>
                          <a:sym typeface="Calibri"/>
                        </a:rPr>
                        <a:t>, pp. 421-424, doi: 10.1109/CSNT51715.2021.9509714.</a:t>
                      </a:r>
                      <a:endParaRPr sz="2800" b="1" i="1"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This paper provides a simple and efficient model for speech emotion detection, evaluated on Ravedess dataset.</a:t>
                      </a:r>
                      <a:endParaRPr sz="2800" u="none" strike="noStrike" cap="none">
                        <a:latin typeface="Calibri"/>
                        <a:ea typeface="Calibri"/>
                        <a:cs typeface="Calibri"/>
                        <a:sym typeface="Calibri"/>
                      </a:endParaRPr>
                    </a:p>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 Using MLP classifier due to its ability to handle highly volatile data having non-constant variance. </a:t>
                      </a:r>
                      <a:endParaRPr sz="2800" u="none" strike="noStrike" cap="none">
                        <a:latin typeface="Calibri"/>
                        <a:ea typeface="Calibri"/>
                        <a:cs typeface="Calibri"/>
                        <a:sym typeface="Calibri"/>
                      </a:endParaRPr>
                    </a:p>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Taking mfcc and chroma as input features for MLP classifier the efficiency obtained is 82.86%.</a:t>
                      </a:r>
                      <a:endParaRPr sz="28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659875">
                <a:tc>
                  <a:txBody>
                    <a:bodyPr/>
                    <a:lstStyle/>
                    <a:p>
                      <a:pPr marL="0" marR="0" lvl="0" indent="0" algn="ctr" rtl="0">
                        <a:lnSpc>
                          <a:spcPct val="100000"/>
                        </a:lnSpc>
                        <a:spcBef>
                          <a:spcPts val="0"/>
                        </a:spcBef>
                        <a:spcAft>
                          <a:spcPts val="0"/>
                        </a:spcAft>
                        <a:buClr>
                          <a:srgbClr val="000000"/>
                        </a:buClr>
                        <a:buSzPts val="2800"/>
                        <a:buFont typeface="Calibri"/>
                        <a:buNone/>
                      </a:pPr>
                      <a:r>
                        <a:rPr lang="en-US" sz="2800" u="none" strike="noStrike" cap="none">
                          <a:latin typeface="Calibri"/>
                          <a:ea typeface="Calibri"/>
                          <a:cs typeface="Calibri"/>
                          <a:sym typeface="Calibri"/>
                        </a:rPr>
                        <a:t>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u="none" strike="noStrike" cap="none">
                          <a:solidFill>
                            <a:schemeClr val="dk1"/>
                          </a:solidFill>
                          <a:highlight>
                            <a:srgbClr val="E9EDF4"/>
                          </a:highlight>
                          <a:latin typeface="Calibri"/>
                          <a:ea typeface="Calibri"/>
                          <a:cs typeface="Calibri"/>
                          <a:sym typeface="Calibri"/>
                        </a:rPr>
                        <a:t> M. Sakurai and T. Kosaka, "Emotion Recognition Combining Acoustic and Linguistic Features Based on Speech Recognition Results," 2021 </a:t>
                      </a:r>
                      <a:r>
                        <a:rPr lang="en-US" sz="2800" b="1" i="1" u="none" strike="noStrike" cap="none">
                          <a:solidFill>
                            <a:schemeClr val="dk1"/>
                          </a:solidFill>
                          <a:highlight>
                            <a:srgbClr val="E9EDF4"/>
                          </a:highlight>
                          <a:latin typeface="Calibri"/>
                          <a:ea typeface="Calibri"/>
                          <a:cs typeface="Calibri"/>
                          <a:sym typeface="Calibri"/>
                        </a:rPr>
                        <a:t>IEEE 10th Global Conference on Consumer Electronics (GCCE),</a:t>
                      </a:r>
                      <a:r>
                        <a:rPr lang="en-US" sz="2800" i="1" u="none" strike="noStrike" cap="none">
                          <a:solidFill>
                            <a:schemeClr val="dk1"/>
                          </a:solidFill>
                          <a:highlight>
                            <a:srgbClr val="E9EDF4"/>
                          </a:highlight>
                          <a:latin typeface="Calibri"/>
                          <a:ea typeface="Calibri"/>
                          <a:cs typeface="Calibri"/>
                          <a:sym typeface="Calibri"/>
                        </a:rPr>
                        <a:t> 2021, pp. 824-827, doi: 10.1109/GCCE53005.2021.9621810.</a:t>
                      </a:r>
                      <a:endParaRPr sz="2800" i="1" u="none" strike="noStrike" cap="none">
                        <a:solidFill>
                          <a:schemeClr val="dk1"/>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Proposed emotional speech recognition method that uses a combination of both acoustic model and language model adaptation. </a:t>
                      </a:r>
                      <a:endParaRPr sz="2800" u="none" strike="noStrike" cap="none">
                        <a:latin typeface="Calibri"/>
                        <a:ea typeface="Calibri"/>
                        <a:cs typeface="Calibri"/>
                        <a:sym typeface="Calibri"/>
                      </a:endParaRPr>
                    </a:p>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To extract linguistic features speech is converted into text by using high -accuracy ASR. eVectors features are used for extracting emotional features from text for emotion recognition. </a:t>
                      </a:r>
                      <a:endParaRPr sz="2800" u="none" strike="noStrike" cap="none">
                        <a:latin typeface="Calibri"/>
                        <a:ea typeface="Calibri"/>
                        <a:cs typeface="Calibri"/>
                        <a:sym typeface="Calibri"/>
                      </a:endParaRPr>
                    </a:p>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For emotion recognition by acoustic features, low-level-descriptor LLD are extracted and given as inputs for DNN layer.</a:t>
                      </a:r>
                      <a:endParaRPr sz="2800" u="none" strike="noStrike" cap="none">
                        <a:latin typeface="Calibri"/>
                        <a:ea typeface="Calibri"/>
                        <a:cs typeface="Calibri"/>
                        <a:sym typeface="Calibri"/>
                      </a:endParaRPr>
                    </a:p>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When both acoustic and linguistic features were used the performanced increased attaining an overall accuracy of 77.25%</a:t>
                      </a:r>
                      <a:endParaRPr sz="28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13eb41d149d_1_28"/>
          <p:cNvSpPr txBox="1"/>
          <p:nvPr/>
        </p:nvSpPr>
        <p:spPr>
          <a:xfrm>
            <a:off x="-62" y="-25"/>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5" name="Google Shape;215;g13eb41d149d_1_2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g13eb41d149d_1_2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7" name="Google Shape;217;g13eb41d149d_1_2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Google Shape;218;g13eb41d149d_1_2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9" name="Google Shape;219;g13eb41d149d_1_28"/>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20" name="Google Shape;220;g13eb41d149d_1_28"/>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21" name="Google Shape;221;g13eb41d149d_1_28"/>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22" name="Google Shape;222;g13eb41d149d_1_28"/>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23" name="Google Shape;223;g13eb41d149d_1_28"/>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12</a:t>
            </a:fld>
            <a:endParaRPr sz="1400" b="0" i="0" u="none" strike="noStrike" cap="none">
              <a:solidFill>
                <a:srgbClr val="000000"/>
              </a:solidFill>
              <a:latin typeface="Arial"/>
              <a:ea typeface="Arial"/>
              <a:cs typeface="Arial"/>
              <a:sym typeface="Arial"/>
            </a:endParaRPr>
          </a:p>
        </p:txBody>
      </p:sp>
      <p:graphicFrame>
        <p:nvGraphicFramePr>
          <p:cNvPr id="224" name="Google Shape;224;g13eb41d149d_1_28"/>
          <p:cNvGraphicFramePr/>
          <p:nvPr/>
        </p:nvGraphicFramePr>
        <p:xfrm>
          <a:off x="981088" y="1466358"/>
          <a:ext cx="3000000" cy="3000000"/>
        </p:xfrm>
        <a:graphic>
          <a:graphicData uri="http://schemas.openxmlformats.org/drawingml/2006/table">
            <a:tbl>
              <a:tblPr>
                <a:noFill/>
                <a:tableStyleId>{8C4E6D25-35EB-4DD8-8006-31BF712051F4}</a:tableStyleId>
              </a:tblPr>
              <a:tblGrid>
                <a:gridCol w="1311425">
                  <a:extLst>
                    <a:ext uri="{9D8B030D-6E8A-4147-A177-3AD203B41FA5}">
                      <a16:colId xmlns:a16="http://schemas.microsoft.com/office/drawing/2014/main" val="20000"/>
                    </a:ext>
                  </a:extLst>
                </a:gridCol>
                <a:gridCol w="7281100">
                  <a:extLst>
                    <a:ext uri="{9D8B030D-6E8A-4147-A177-3AD203B41FA5}">
                      <a16:colId xmlns:a16="http://schemas.microsoft.com/office/drawing/2014/main" val="20001"/>
                    </a:ext>
                  </a:extLst>
                </a:gridCol>
                <a:gridCol w="9988800">
                  <a:extLst>
                    <a:ext uri="{9D8B030D-6E8A-4147-A177-3AD203B41FA5}">
                      <a16:colId xmlns:a16="http://schemas.microsoft.com/office/drawing/2014/main" val="20002"/>
                    </a:ext>
                  </a:extLst>
                </a:gridCol>
              </a:tblGrid>
              <a:tr h="526425">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Paper Title, Journal Name, Year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Major findings / observations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678125">
                <a:tc>
                  <a:txBody>
                    <a:bodyPr/>
                    <a:lstStyle/>
                    <a:p>
                      <a:pPr marL="0" marR="0" lvl="0" indent="0" algn="ctr" rtl="0">
                        <a:lnSpc>
                          <a:spcPct val="100000"/>
                        </a:lnSpc>
                        <a:spcBef>
                          <a:spcPts val="0"/>
                        </a:spcBef>
                        <a:spcAft>
                          <a:spcPts val="0"/>
                        </a:spcAft>
                        <a:buClr>
                          <a:srgbClr val="000000"/>
                        </a:buClr>
                        <a:buSzPts val="2800"/>
                        <a:buFont typeface="Calibri"/>
                        <a:buNone/>
                      </a:pPr>
                      <a:r>
                        <a:rPr lang="en-US" sz="2800">
                          <a:solidFill>
                            <a:schemeClr val="dk1"/>
                          </a:solidFill>
                          <a:highlight>
                            <a:srgbClr val="D0D8E8"/>
                          </a:highlight>
                          <a:latin typeface="Calibri"/>
                          <a:ea typeface="Calibri"/>
                          <a:cs typeface="Calibri"/>
                          <a:sym typeface="Calibri"/>
                        </a:rPr>
                        <a:t>9</a:t>
                      </a:r>
                      <a:endParaRPr sz="2800"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0D8E8"/>
                    </a:solidFill>
                  </a:tcPr>
                </a:tc>
                <a:tc>
                  <a:txBody>
                    <a:bodyPr/>
                    <a:lstStyle/>
                    <a:p>
                      <a:pPr marL="0" lvl="0" indent="0" algn="l" rtl="0">
                        <a:lnSpc>
                          <a:spcPct val="115000"/>
                        </a:lnSpc>
                        <a:spcBef>
                          <a:spcPts val="0"/>
                        </a:spcBef>
                        <a:spcAft>
                          <a:spcPts val="0"/>
                        </a:spcAft>
                        <a:buClr>
                          <a:schemeClr val="dk1"/>
                        </a:buClr>
                        <a:buSzPts val="1100"/>
                        <a:buFont typeface="Arial"/>
                        <a:buNone/>
                      </a:pPr>
                      <a:r>
                        <a:rPr lang="en-US" sz="2800" i="1">
                          <a:solidFill>
                            <a:schemeClr val="dk1"/>
                          </a:solidFill>
                          <a:latin typeface="Calibri"/>
                          <a:ea typeface="Calibri"/>
                          <a:cs typeface="Calibri"/>
                          <a:sym typeface="Calibri"/>
                        </a:rPr>
                        <a:t>Kundan Kumar, Rithesh Kumar, T.de Boissiere, Lucas Gestin, W.Z.Teoh, J.Sotelo, Alexandre de Brebisson,Y.Bengio, Aaron Courville, “MelGAN:Generative Adversarial Networks for Conditional Waveform Synthesis”,</a:t>
                      </a:r>
                      <a:r>
                        <a:rPr lang="en-US" sz="2800" b="1" i="1">
                          <a:solidFill>
                            <a:schemeClr val="dk1"/>
                          </a:solidFill>
                          <a:latin typeface="Calibri"/>
                          <a:ea typeface="Calibri"/>
                          <a:cs typeface="Calibri"/>
                          <a:sym typeface="Calibri"/>
                        </a:rPr>
                        <a:t> NeurIPS, 2019</a:t>
                      </a:r>
                      <a:endParaRPr sz="2800" b="1" i="1"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0D8E8"/>
                    </a:solidFill>
                  </a:tcPr>
                </a:tc>
                <a:tc>
                  <a:txBody>
                    <a:bodyPr/>
                    <a:lstStyle/>
                    <a:p>
                      <a:pPr marL="457200" marR="0" lvl="0" indent="-406400" algn="l" rtl="0">
                        <a:lnSpc>
                          <a:spcPct val="100000"/>
                        </a:lnSpc>
                        <a:spcBef>
                          <a:spcPts val="0"/>
                        </a:spcBef>
                        <a:spcAft>
                          <a:spcPts val="0"/>
                        </a:spcAft>
                        <a:buClr>
                          <a:srgbClr val="000000"/>
                        </a:buClr>
                        <a:buSzPts val="2800"/>
                        <a:buFont typeface="Calibri"/>
                        <a:buChar char="●"/>
                      </a:pPr>
                      <a:r>
                        <a:rPr lang="en-US" sz="2800">
                          <a:latin typeface="Calibri"/>
                          <a:ea typeface="Calibri"/>
                          <a:cs typeface="Calibri"/>
                          <a:sym typeface="Calibri"/>
                        </a:rPr>
                        <a:t>Speech synthesis, Music domain translations and text-speech synthesis.</a:t>
                      </a:r>
                      <a:endParaRPr sz="2800">
                        <a:latin typeface="Calibri"/>
                        <a:ea typeface="Calibri"/>
                        <a:cs typeface="Calibri"/>
                        <a:sym typeface="Calibri"/>
                      </a:endParaRPr>
                    </a:p>
                    <a:p>
                      <a:pPr marL="457200" marR="0" lvl="0" indent="-406400" algn="l" rtl="0">
                        <a:lnSpc>
                          <a:spcPct val="100000"/>
                        </a:lnSpc>
                        <a:spcBef>
                          <a:spcPts val="0"/>
                        </a:spcBef>
                        <a:spcAft>
                          <a:spcPts val="0"/>
                        </a:spcAft>
                        <a:buSzPts val="2800"/>
                        <a:buFont typeface="Calibri"/>
                        <a:buChar char="●"/>
                      </a:pPr>
                      <a:r>
                        <a:rPr lang="en-US" sz="2800">
                          <a:latin typeface="Calibri"/>
                          <a:ea typeface="Calibri"/>
                          <a:cs typeface="Calibri"/>
                          <a:sym typeface="Calibri"/>
                        </a:rPr>
                        <a:t>Non-autoregressive feed-forward convolutional architecture.</a:t>
                      </a:r>
                      <a:endParaRPr sz="2800">
                        <a:latin typeface="Calibri"/>
                        <a:ea typeface="Calibri"/>
                        <a:cs typeface="Calibri"/>
                        <a:sym typeface="Calibri"/>
                      </a:endParaRPr>
                    </a:p>
                    <a:p>
                      <a:pPr marL="457200" marR="0" lvl="0" indent="-406400" algn="l" rtl="0">
                        <a:lnSpc>
                          <a:spcPct val="100000"/>
                        </a:lnSpc>
                        <a:spcBef>
                          <a:spcPts val="0"/>
                        </a:spcBef>
                        <a:spcAft>
                          <a:spcPts val="0"/>
                        </a:spcAft>
                        <a:buSzPts val="2800"/>
                        <a:buFont typeface="Calibri"/>
                        <a:buChar char="●"/>
                      </a:pPr>
                      <a:r>
                        <a:rPr lang="en-US" sz="2800">
                          <a:latin typeface="Calibri"/>
                          <a:ea typeface="Calibri"/>
                          <a:cs typeface="Calibri"/>
                          <a:sym typeface="Calibri"/>
                        </a:rPr>
                        <a:t>MelGAN is substantially faster than other mel-spectrogram inversion alternatives.</a:t>
                      </a:r>
                      <a:endParaRPr sz="280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678125">
                <a:tc>
                  <a:txBody>
                    <a:bodyPr/>
                    <a:lstStyle/>
                    <a:p>
                      <a:pPr marL="0" marR="0" lvl="0" indent="0" algn="ctr" rtl="0">
                        <a:lnSpc>
                          <a:spcPct val="100000"/>
                        </a:lnSpc>
                        <a:spcBef>
                          <a:spcPts val="0"/>
                        </a:spcBef>
                        <a:spcAft>
                          <a:spcPts val="0"/>
                        </a:spcAft>
                        <a:buNone/>
                      </a:pPr>
                      <a:r>
                        <a:rPr lang="en-US" sz="2800">
                          <a:solidFill>
                            <a:schemeClr val="dk1"/>
                          </a:solidFill>
                          <a:highlight>
                            <a:srgbClr val="E9EDF4"/>
                          </a:highlight>
                          <a:latin typeface="Calibri"/>
                          <a:ea typeface="Calibri"/>
                          <a:cs typeface="Calibri"/>
                          <a:sym typeface="Calibri"/>
                        </a:rPr>
                        <a:t>10</a:t>
                      </a:r>
                      <a:endParaRPr sz="2800">
                        <a:solidFill>
                          <a:schemeClr val="dk1"/>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lvl="0" indent="0" algn="l" rtl="0">
                        <a:lnSpc>
                          <a:spcPct val="115000"/>
                        </a:lnSpc>
                        <a:spcBef>
                          <a:spcPts val="0"/>
                        </a:spcBef>
                        <a:spcAft>
                          <a:spcPts val="0"/>
                        </a:spcAft>
                        <a:buNone/>
                      </a:pPr>
                      <a:r>
                        <a:rPr lang="en-US" sz="2800" i="1">
                          <a:solidFill>
                            <a:schemeClr val="dk1"/>
                          </a:solidFill>
                          <a:latin typeface="Calibri"/>
                          <a:ea typeface="Calibri"/>
                          <a:cs typeface="Calibri"/>
                          <a:sym typeface="Calibri"/>
                        </a:rPr>
                        <a:t>Antreas Antoniou, Amos Storkey, and Harrison Edwards. “Data augmentation generative adversarial networks”. </a:t>
                      </a:r>
                      <a:r>
                        <a:rPr lang="en-US" sz="2800" b="1" i="1">
                          <a:solidFill>
                            <a:schemeClr val="dk1"/>
                          </a:solidFill>
                          <a:latin typeface="Calibri"/>
                          <a:ea typeface="Calibri"/>
                          <a:cs typeface="Calibri"/>
                          <a:sym typeface="Calibri"/>
                        </a:rPr>
                        <a:t>In: arXiv preprint arXiv:1711.04340 (2017).</a:t>
                      </a:r>
                      <a:endParaRPr sz="2800" b="1" i="1">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457200" lvl="0" indent="-406400" algn="l" rtl="0">
                        <a:spcBef>
                          <a:spcPts val="0"/>
                        </a:spcBef>
                        <a:spcAft>
                          <a:spcPts val="0"/>
                        </a:spcAft>
                        <a:buClr>
                          <a:srgbClr val="2E2E2E"/>
                        </a:buClr>
                        <a:buSzPts val="2800"/>
                        <a:buFont typeface="Calibri"/>
                        <a:buChar char="●"/>
                      </a:pPr>
                      <a:r>
                        <a:rPr lang="en-US" sz="2800">
                          <a:solidFill>
                            <a:srgbClr val="2E2E2E"/>
                          </a:solidFill>
                          <a:latin typeface="Calibri"/>
                          <a:ea typeface="Calibri"/>
                          <a:cs typeface="Calibri"/>
                          <a:sym typeface="Calibri"/>
                        </a:rPr>
                        <a:t>Emotions classified based on face images.</a:t>
                      </a:r>
                      <a:endParaRPr sz="2800">
                        <a:solidFill>
                          <a:srgbClr val="2E2E2E"/>
                        </a:solidFill>
                        <a:latin typeface="Calibri"/>
                        <a:ea typeface="Calibri"/>
                        <a:cs typeface="Calibri"/>
                        <a:sym typeface="Calibri"/>
                      </a:endParaRPr>
                    </a:p>
                    <a:p>
                      <a:pPr marL="457200" marR="0" lvl="0" indent="-406400" algn="l" rtl="0">
                        <a:lnSpc>
                          <a:spcPct val="100000"/>
                        </a:lnSpc>
                        <a:spcBef>
                          <a:spcPts val="0"/>
                        </a:spcBef>
                        <a:spcAft>
                          <a:spcPts val="0"/>
                        </a:spcAft>
                        <a:buClr>
                          <a:srgbClr val="2E2E2E"/>
                        </a:buClr>
                        <a:buSzPts val="2800"/>
                        <a:buFont typeface="Calibri"/>
                        <a:buChar char="●"/>
                      </a:pPr>
                      <a:r>
                        <a:rPr lang="en-US" sz="2800">
                          <a:solidFill>
                            <a:srgbClr val="2E2E2E"/>
                          </a:solidFill>
                          <a:latin typeface="Calibri"/>
                          <a:ea typeface="Calibri"/>
                          <a:cs typeface="Calibri"/>
                          <a:sym typeface="Calibri"/>
                        </a:rPr>
                        <a:t>Design and train a generative model to do data augmentation. It can be applied to novel unseen classes of data.</a:t>
                      </a:r>
                      <a:endParaRPr sz="2800">
                        <a:solidFill>
                          <a:srgbClr val="2E2E2E"/>
                        </a:solidFill>
                        <a:latin typeface="Calibri"/>
                        <a:ea typeface="Calibri"/>
                        <a:cs typeface="Calibri"/>
                        <a:sym typeface="Calibri"/>
                      </a:endParaRPr>
                    </a:p>
                    <a:p>
                      <a:pPr marL="457200" marR="0" lvl="0" indent="-406400" algn="l" rtl="0">
                        <a:lnSpc>
                          <a:spcPct val="100000"/>
                        </a:lnSpc>
                        <a:spcBef>
                          <a:spcPts val="0"/>
                        </a:spcBef>
                        <a:spcAft>
                          <a:spcPts val="0"/>
                        </a:spcAft>
                        <a:buClr>
                          <a:srgbClr val="2E2E2E"/>
                        </a:buClr>
                        <a:buSzPts val="2800"/>
                        <a:buFont typeface="Calibri"/>
                        <a:buChar char="●"/>
                      </a:pPr>
                      <a:r>
                        <a:rPr lang="en-US" sz="2800">
                          <a:solidFill>
                            <a:srgbClr val="2E2E2E"/>
                          </a:solidFill>
                          <a:latin typeface="Calibri"/>
                          <a:ea typeface="Calibri"/>
                          <a:cs typeface="Calibri"/>
                          <a:sym typeface="Calibri"/>
                        </a:rPr>
                        <a:t>An overall of 13% increase in the performance of the model.</a:t>
                      </a:r>
                      <a:endParaRPr sz="2800">
                        <a:solidFill>
                          <a:srgbClr val="2E2E2E"/>
                        </a:solidFill>
                        <a:latin typeface="Calibri"/>
                        <a:ea typeface="Calibri"/>
                        <a:cs typeface="Calibri"/>
                        <a:sym typeface="Calibri"/>
                      </a:endParaRPr>
                    </a:p>
                    <a:p>
                      <a:pPr marL="457200" marR="0" lvl="0" indent="0" algn="l" rtl="0">
                        <a:lnSpc>
                          <a:spcPct val="100000"/>
                        </a:lnSpc>
                        <a:spcBef>
                          <a:spcPts val="0"/>
                        </a:spcBef>
                        <a:spcAft>
                          <a:spcPts val="0"/>
                        </a:spcAft>
                        <a:buNone/>
                      </a:pPr>
                      <a:endParaRPr sz="2800">
                        <a:solidFill>
                          <a:srgbClr val="2E2E2E"/>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12f77c8f1aa_0_0"/>
          <p:cNvSpPr txBox="1"/>
          <p:nvPr/>
        </p:nvSpPr>
        <p:spPr>
          <a:xfrm>
            <a:off x="0" y="0"/>
            <a:ext cx="20104200" cy="11309400"/>
          </a:xfrm>
          <a:prstGeom prst="rect">
            <a:avLst/>
          </a:prstGeom>
          <a:solidFill>
            <a:schemeClr val="lt1">
              <a:alpha val="96862"/>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0" name="Google Shape;230;g12f77c8f1aa_0_0"/>
          <p:cNvSpPr txBox="1"/>
          <p:nvPr/>
        </p:nvSpPr>
        <p:spPr>
          <a:xfrm>
            <a:off x="1712875" y="3056149"/>
            <a:ext cx="15497100" cy="5597100"/>
          </a:xfrm>
          <a:prstGeom prst="rect">
            <a:avLst/>
          </a:prstGeom>
          <a:noFill/>
          <a:ln>
            <a:noFill/>
          </a:ln>
        </p:spPr>
        <p:txBody>
          <a:bodyPr spcFirstLastPara="1" wrap="square" lIns="0" tIns="12050" rIns="0" bIns="0" anchor="t" anchorCtr="0">
            <a:spAutoFit/>
          </a:bodyPr>
          <a:lstStyle/>
          <a:p>
            <a:pPr marL="457200" marR="0" lvl="0" indent="-457200" algn="l" rtl="0">
              <a:lnSpc>
                <a:spcPct val="115000"/>
              </a:lnSpc>
              <a:spcBef>
                <a:spcPts val="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Dataset </a:t>
            </a:r>
            <a:endParaRPr sz="4000" b="0" i="0" u="none" strike="noStrike" cap="none">
              <a:solidFill>
                <a:schemeClr val="dk1"/>
              </a:solidFill>
              <a:latin typeface="Calibri"/>
              <a:ea typeface="Calibri"/>
              <a:cs typeface="Calibri"/>
              <a:sym typeface="Calibri"/>
            </a:endParaRPr>
          </a:p>
          <a:p>
            <a:pPr marL="457200" marR="0" lvl="0" indent="0" algn="just" rtl="0">
              <a:lnSpc>
                <a:spcPct val="115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Three different Databases namely The Ryerson Audio-Visual Database of Emotional Speech and Song (RAVDESS), </a:t>
            </a:r>
            <a:r>
              <a:rPr lang="en-US" sz="4000" b="0" i="0" u="none" strike="noStrike" cap="none">
                <a:solidFill>
                  <a:srgbClr val="202124"/>
                </a:solidFill>
                <a:latin typeface="Calibri"/>
                <a:ea typeface="Calibri"/>
                <a:cs typeface="Calibri"/>
                <a:sym typeface="Calibri"/>
              </a:rPr>
              <a:t>Toronto emotional speech set (TESS), and </a:t>
            </a:r>
            <a:r>
              <a:rPr lang="en-US" sz="4000" b="0" i="0" u="none" strike="noStrike" cap="none">
                <a:solidFill>
                  <a:srgbClr val="111111"/>
                </a:solidFill>
                <a:highlight>
                  <a:srgbClr val="FFFFFF"/>
                </a:highlight>
                <a:latin typeface="Calibri"/>
                <a:ea typeface="Calibri"/>
                <a:cs typeface="Calibri"/>
                <a:sym typeface="Calibri"/>
              </a:rPr>
              <a:t>Surrey Audio-Visual Expressed Emotion (SAVEE). All the audio files are taken in .WAV file format.</a:t>
            </a:r>
            <a:r>
              <a:rPr lang="en-US" sz="4000" b="0" i="0" u="none" strike="noStrike" cap="none">
                <a:solidFill>
                  <a:srgbClr val="111111"/>
                </a:solidFill>
                <a:highlight>
                  <a:schemeClr val="lt1"/>
                </a:highlight>
                <a:latin typeface="Calibri"/>
                <a:ea typeface="Calibri"/>
                <a:cs typeface="Calibri"/>
                <a:sym typeface="Calibri"/>
              </a:rPr>
              <a:t>In total there are 4528 audio files all put together. All the datasets required are downloaded from the official websites of the universities. It is also available on kaggle.</a:t>
            </a:r>
            <a:endParaRPr sz="4000" b="0" i="0" u="none" strike="noStrike" cap="none">
              <a:solidFill>
                <a:srgbClr val="111111"/>
              </a:solidFill>
              <a:highlight>
                <a:srgbClr val="FFFFFF"/>
              </a:highlight>
              <a:latin typeface="Calibri"/>
              <a:ea typeface="Calibri"/>
              <a:cs typeface="Calibri"/>
              <a:sym typeface="Calibri"/>
            </a:endParaRPr>
          </a:p>
          <a:p>
            <a:pPr marL="0" marR="0" lvl="0" indent="0" algn="just" rtl="0">
              <a:lnSpc>
                <a:spcPct val="101000"/>
              </a:lnSpc>
              <a:spcBef>
                <a:spcPts val="10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p:txBody>
      </p:sp>
      <p:sp>
        <p:nvSpPr>
          <p:cNvPr id="231" name="Google Shape;231;g12f77c8f1aa_0_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2" name="Google Shape;232;g12f77c8f1aa_0_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3" name="Google Shape;233;g12f77c8f1aa_0_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4" name="Google Shape;234;g12f77c8f1aa_0_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5" name="Google Shape;235;g12f77c8f1aa_0_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36" name="Google Shape;236;g12f77c8f1aa_0_0"/>
          <p:cNvSpPr txBox="1"/>
          <p:nvPr/>
        </p:nvSpPr>
        <p:spPr>
          <a:xfrm>
            <a:off x="5150450" y="3197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Design Methodology</a:t>
            </a:r>
            <a:endParaRPr sz="1400" b="0" i="0" u="none" strike="noStrike" cap="none">
              <a:solidFill>
                <a:srgbClr val="000000"/>
              </a:solidFill>
              <a:latin typeface="Arial"/>
              <a:ea typeface="Arial"/>
              <a:cs typeface="Arial"/>
              <a:sym typeface="Arial"/>
            </a:endParaRPr>
          </a:p>
        </p:txBody>
      </p:sp>
      <p:sp>
        <p:nvSpPr>
          <p:cNvPr id="237" name="Google Shape;237;g12f77c8f1aa_0_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38" name="Google Shape;238;g12f77c8f1aa_0_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39" name="Google Shape;239;g12f77c8f1aa_0_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40" name="Google Shape;240;g12f77c8f1aa_0_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2eeebfb0c7_4_7"/>
          <p:cNvSpPr txBox="1"/>
          <p:nvPr/>
        </p:nvSpPr>
        <p:spPr>
          <a:xfrm>
            <a:off x="0" y="0"/>
            <a:ext cx="20104200" cy="113094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6" name="Google Shape;246;g12eeebfb0c7_4_7"/>
          <p:cNvSpPr txBox="1"/>
          <p:nvPr/>
        </p:nvSpPr>
        <p:spPr>
          <a:xfrm>
            <a:off x="1405750" y="2353100"/>
            <a:ext cx="18117300" cy="9137400"/>
          </a:xfrm>
          <a:prstGeom prst="rect">
            <a:avLst/>
          </a:prstGeom>
          <a:noFill/>
          <a:ln>
            <a:noFill/>
          </a:ln>
        </p:spPr>
        <p:txBody>
          <a:bodyPr spcFirstLastPara="1" wrap="square" lIns="0" tIns="12050" rIns="0" bIns="0" anchor="t" anchorCtr="0">
            <a:spAutoFit/>
          </a:bodyPr>
          <a:lstStyle/>
          <a:p>
            <a:pPr marL="914400" marR="0" lvl="0" indent="-482600" algn="just" rtl="0">
              <a:lnSpc>
                <a:spcPct val="115000"/>
              </a:lnSpc>
              <a:spcBef>
                <a:spcPts val="0"/>
              </a:spcBef>
              <a:spcAft>
                <a:spcPts val="0"/>
              </a:spcAft>
              <a:buClr>
                <a:srgbClr val="111111"/>
              </a:buClr>
              <a:buSzPts val="4000"/>
              <a:buFont typeface="Calibri"/>
              <a:buAutoNum type="arabicParenR"/>
            </a:pPr>
            <a:r>
              <a:rPr lang="en-US" sz="4000" b="0" i="0" u="none" strike="noStrike" cap="none">
                <a:solidFill>
                  <a:srgbClr val="111111"/>
                </a:solidFill>
                <a:highlight>
                  <a:srgbClr val="FFFFFF"/>
                </a:highlight>
                <a:latin typeface="Calibri"/>
                <a:ea typeface="Calibri"/>
                <a:cs typeface="Calibri"/>
                <a:sym typeface="Calibri"/>
              </a:rPr>
              <a:t>RAVDESS :</a:t>
            </a:r>
            <a:endParaRPr sz="4000" b="0" i="0" u="none" strike="noStrike" cap="none">
              <a:solidFill>
                <a:srgbClr val="111111"/>
              </a:solidFill>
              <a:highlight>
                <a:srgbClr val="FFFFFF"/>
              </a:highlight>
              <a:latin typeface="Calibri"/>
              <a:ea typeface="Calibri"/>
              <a:cs typeface="Calibri"/>
              <a:sym typeface="Calibri"/>
            </a:endParaRPr>
          </a:p>
          <a:p>
            <a:pPr marL="914400" marR="0" lvl="0" indent="0" algn="just" rtl="0">
              <a:lnSpc>
                <a:spcPct val="115000"/>
              </a:lnSpc>
              <a:spcBef>
                <a:spcPts val="0"/>
              </a:spcBef>
              <a:spcAft>
                <a:spcPts val="0"/>
              </a:spcAft>
              <a:buClr>
                <a:schemeClr val="dk1"/>
              </a:buClr>
              <a:buSzPts val="1100"/>
              <a:buFont typeface="Arial"/>
              <a:buNone/>
            </a:pPr>
            <a:r>
              <a:rPr lang="en-US" sz="4000" b="0" i="0" u="none" strike="noStrike" cap="none">
                <a:solidFill>
                  <a:srgbClr val="111111"/>
                </a:solidFill>
                <a:highlight>
                  <a:srgbClr val="FFFFFF"/>
                </a:highlight>
                <a:latin typeface="Calibri"/>
                <a:ea typeface="Calibri"/>
                <a:cs typeface="Calibri"/>
                <a:sym typeface="Calibri"/>
              </a:rPr>
              <a:t>Contains 24 professional actors (12 female, 12 male), speech emotions include calm, happy, sad, angry, fearful, surprise, and disgust expressions. There are 1440 audio files.</a:t>
            </a:r>
            <a:endParaRPr sz="4000" b="0" i="0" u="none" strike="noStrike" cap="none">
              <a:solidFill>
                <a:srgbClr val="111111"/>
              </a:solidFill>
              <a:highlight>
                <a:srgbClr val="FFFFFF"/>
              </a:highlight>
              <a:latin typeface="Calibri"/>
              <a:ea typeface="Calibri"/>
              <a:cs typeface="Calibri"/>
              <a:sym typeface="Calibri"/>
            </a:endParaRPr>
          </a:p>
          <a:p>
            <a:pPr marL="0" marR="0" lvl="0" indent="0" algn="just" rtl="0">
              <a:lnSpc>
                <a:spcPct val="115000"/>
              </a:lnSpc>
              <a:spcBef>
                <a:spcPts val="0"/>
              </a:spcBef>
              <a:spcAft>
                <a:spcPts val="0"/>
              </a:spcAft>
              <a:buClr>
                <a:srgbClr val="000000"/>
              </a:buClr>
              <a:buSzPts val="4000"/>
              <a:buFont typeface="Arial"/>
              <a:buNone/>
            </a:pPr>
            <a:r>
              <a:rPr lang="en-US" sz="4000" b="0" i="0" u="none" strike="noStrike" cap="none">
                <a:solidFill>
                  <a:srgbClr val="111111"/>
                </a:solidFill>
                <a:highlight>
                  <a:srgbClr val="FFFFFF"/>
                </a:highlight>
                <a:latin typeface="Calibri"/>
                <a:ea typeface="Calibri"/>
                <a:cs typeface="Calibri"/>
                <a:sym typeface="Calibri"/>
              </a:rPr>
              <a:t>   2) TESS:</a:t>
            </a:r>
            <a:endParaRPr sz="4000" b="0" i="0" u="none" strike="noStrike" cap="none">
              <a:solidFill>
                <a:srgbClr val="111111"/>
              </a:solidFill>
              <a:highlight>
                <a:srgbClr val="FFFFFF"/>
              </a:highlight>
              <a:latin typeface="Calibri"/>
              <a:ea typeface="Calibri"/>
              <a:cs typeface="Calibri"/>
              <a:sym typeface="Calibri"/>
            </a:endParaRPr>
          </a:p>
          <a:p>
            <a:pPr marL="914400" marR="0" lvl="0" indent="0" algn="just" rtl="0">
              <a:lnSpc>
                <a:spcPct val="115000"/>
              </a:lnSpc>
              <a:spcBef>
                <a:spcPts val="0"/>
              </a:spcBef>
              <a:spcAft>
                <a:spcPts val="0"/>
              </a:spcAft>
              <a:buClr>
                <a:schemeClr val="dk1"/>
              </a:buClr>
              <a:buSzPts val="1100"/>
              <a:buFont typeface="Arial"/>
              <a:buNone/>
            </a:pPr>
            <a:r>
              <a:rPr lang="en-US" sz="4000" b="0" i="0" u="none" strike="noStrike" cap="none">
                <a:solidFill>
                  <a:srgbClr val="111111"/>
                </a:solidFill>
                <a:highlight>
                  <a:srgbClr val="FFFFFF"/>
                </a:highlight>
                <a:latin typeface="Calibri"/>
                <a:ea typeface="Calibri"/>
                <a:cs typeface="Calibri"/>
                <a:sym typeface="Calibri"/>
              </a:rPr>
              <a:t>Contains seven emotions: anger, disgust, fear, happiness, pleasant surprise, sadness, and neutral. There are 2800 data points (audio files 200) in total. </a:t>
            </a:r>
            <a:endParaRPr sz="4000" b="0" i="0" u="none" strike="noStrike" cap="none">
              <a:solidFill>
                <a:srgbClr val="111111"/>
              </a:solidFill>
              <a:highlight>
                <a:srgbClr val="FFFFFF"/>
              </a:highlight>
              <a:latin typeface="Calibri"/>
              <a:ea typeface="Calibri"/>
              <a:cs typeface="Calibri"/>
              <a:sym typeface="Calibri"/>
            </a:endParaRPr>
          </a:p>
          <a:p>
            <a:pPr marL="0" marR="0" lvl="0" indent="0" algn="just" rtl="0">
              <a:lnSpc>
                <a:spcPct val="115000"/>
              </a:lnSpc>
              <a:spcBef>
                <a:spcPts val="0"/>
              </a:spcBef>
              <a:spcAft>
                <a:spcPts val="0"/>
              </a:spcAft>
              <a:buClr>
                <a:schemeClr val="dk1"/>
              </a:buClr>
              <a:buSzPts val="1100"/>
              <a:buFont typeface="Arial"/>
              <a:buNone/>
            </a:pPr>
            <a:r>
              <a:rPr lang="en-US" sz="4000" b="0" i="0" u="none" strike="noStrike" cap="none">
                <a:solidFill>
                  <a:srgbClr val="111111"/>
                </a:solidFill>
                <a:highlight>
                  <a:schemeClr val="lt1"/>
                </a:highlight>
                <a:latin typeface="Calibri"/>
                <a:ea typeface="Calibri"/>
                <a:cs typeface="Calibri"/>
                <a:sym typeface="Calibri"/>
              </a:rPr>
              <a:t>   3) SAVEE:</a:t>
            </a:r>
            <a:endParaRPr sz="4000" b="0" i="0" u="none" strike="noStrike" cap="none">
              <a:solidFill>
                <a:srgbClr val="111111"/>
              </a:solidFill>
              <a:highlight>
                <a:schemeClr val="lt1"/>
              </a:highlight>
              <a:latin typeface="Calibri"/>
              <a:ea typeface="Calibri"/>
              <a:cs typeface="Calibri"/>
              <a:sym typeface="Calibri"/>
            </a:endParaRPr>
          </a:p>
          <a:p>
            <a:pPr marL="0" marR="0" lvl="0" indent="0" algn="just" rtl="0">
              <a:lnSpc>
                <a:spcPct val="115000"/>
              </a:lnSpc>
              <a:spcBef>
                <a:spcPts val="0"/>
              </a:spcBef>
              <a:spcAft>
                <a:spcPts val="0"/>
              </a:spcAft>
              <a:buClr>
                <a:schemeClr val="dk1"/>
              </a:buClr>
              <a:buSzPts val="1100"/>
              <a:buFont typeface="Arial"/>
              <a:buNone/>
            </a:pPr>
            <a:r>
              <a:rPr lang="en-US" sz="4000" b="0" i="0" u="none" strike="noStrike" cap="none">
                <a:solidFill>
                  <a:srgbClr val="111111"/>
                </a:solidFill>
                <a:highlight>
                  <a:schemeClr val="lt1"/>
                </a:highlight>
                <a:latin typeface="Calibri"/>
                <a:ea typeface="Calibri"/>
                <a:cs typeface="Calibri"/>
                <a:sym typeface="Calibri"/>
              </a:rPr>
              <a:t>        Contains english male speakers (identified as DC, JE, JK, KL). Emotions are: anger,                   </a:t>
            </a:r>
            <a:endParaRPr sz="4000" b="0" i="0" u="none" strike="noStrike" cap="none">
              <a:solidFill>
                <a:srgbClr val="111111"/>
              </a:solidFill>
              <a:highlight>
                <a:schemeClr val="lt1"/>
              </a:highlight>
              <a:latin typeface="Calibri"/>
              <a:ea typeface="Calibri"/>
              <a:cs typeface="Calibri"/>
              <a:sym typeface="Calibri"/>
            </a:endParaRPr>
          </a:p>
          <a:p>
            <a:pPr marL="0" marR="0" lvl="0" indent="0" algn="just" rtl="0">
              <a:lnSpc>
                <a:spcPct val="115000"/>
              </a:lnSpc>
              <a:spcBef>
                <a:spcPts val="0"/>
              </a:spcBef>
              <a:spcAft>
                <a:spcPts val="0"/>
              </a:spcAft>
              <a:buClr>
                <a:schemeClr val="dk1"/>
              </a:buClr>
              <a:buSzPts val="1100"/>
              <a:buFont typeface="Arial"/>
              <a:buNone/>
            </a:pPr>
            <a:r>
              <a:rPr lang="en-US" sz="4000" b="0" i="0" u="none" strike="noStrike" cap="none">
                <a:solidFill>
                  <a:srgbClr val="111111"/>
                </a:solidFill>
                <a:highlight>
                  <a:schemeClr val="lt1"/>
                </a:highlight>
                <a:latin typeface="Calibri"/>
                <a:ea typeface="Calibri"/>
                <a:cs typeface="Calibri"/>
                <a:sym typeface="Calibri"/>
              </a:rPr>
              <a:t>        disgust,fear, happiness, sadness and surprise. There are 480 audio files.</a:t>
            </a:r>
            <a:endParaRPr sz="4000" b="0" i="0" u="none" strike="noStrike" cap="none">
              <a:solidFill>
                <a:srgbClr val="111111"/>
              </a:solidFill>
              <a:highlight>
                <a:schemeClr val="lt1"/>
              </a:highlight>
              <a:latin typeface="Calibri"/>
              <a:ea typeface="Calibri"/>
              <a:cs typeface="Calibri"/>
              <a:sym typeface="Calibri"/>
            </a:endParaRPr>
          </a:p>
          <a:p>
            <a:pPr marL="0" marR="0" lvl="0" indent="0" algn="just" rtl="0">
              <a:lnSpc>
                <a:spcPct val="115000"/>
              </a:lnSpc>
              <a:spcBef>
                <a:spcPts val="0"/>
              </a:spcBef>
              <a:spcAft>
                <a:spcPts val="0"/>
              </a:spcAft>
              <a:buClr>
                <a:schemeClr val="dk1"/>
              </a:buClr>
              <a:buSzPts val="1100"/>
              <a:buFont typeface="Arial"/>
              <a:buNone/>
            </a:pPr>
            <a:endParaRPr sz="4000" b="0" i="0" u="none" strike="noStrike" cap="none">
              <a:solidFill>
                <a:srgbClr val="111111"/>
              </a:solidFill>
              <a:highlight>
                <a:srgbClr val="FFFFFF"/>
              </a:highlight>
              <a:latin typeface="Calibri"/>
              <a:ea typeface="Calibri"/>
              <a:cs typeface="Calibri"/>
              <a:sym typeface="Calibri"/>
            </a:endParaRPr>
          </a:p>
          <a:p>
            <a:pPr marL="914400" marR="0" lvl="0" indent="0" algn="just" rtl="0">
              <a:lnSpc>
                <a:spcPct val="115000"/>
              </a:lnSpc>
              <a:spcBef>
                <a:spcPts val="0"/>
              </a:spcBef>
              <a:spcAft>
                <a:spcPts val="0"/>
              </a:spcAft>
              <a:buClr>
                <a:schemeClr val="dk1"/>
              </a:buClr>
              <a:buSzPts val="1100"/>
              <a:buFont typeface="Arial"/>
              <a:buNone/>
            </a:pPr>
            <a:endParaRPr sz="4000" b="0" i="0" u="none" strike="noStrike" cap="none">
              <a:solidFill>
                <a:srgbClr val="111111"/>
              </a:solidFill>
              <a:highlight>
                <a:srgbClr val="FFFFFF"/>
              </a:highlight>
              <a:latin typeface="Calibri"/>
              <a:ea typeface="Calibri"/>
              <a:cs typeface="Calibri"/>
              <a:sym typeface="Calibri"/>
            </a:endParaRPr>
          </a:p>
          <a:p>
            <a:pPr marL="0" marR="0" lvl="0" indent="0" algn="just" rtl="0">
              <a:lnSpc>
                <a:spcPct val="101000"/>
              </a:lnSpc>
              <a:spcBef>
                <a:spcPts val="10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p:txBody>
      </p:sp>
      <p:sp>
        <p:nvSpPr>
          <p:cNvPr id="247" name="Google Shape;247;g12eeebfb0c7_4_7"/>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8" name="Google Shape;248;g12eeebfb0c7_4_7"/>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49" name="Google Shape;249;g12eeebfb0c7_4_7"/>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0" name="Google Shape;250;g12eeebfb0c7_4_7"/>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51" name="Google Shape;251;g12eeebfb0c7_4_7"/>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52" name="Google Shape;252;g12eeebfb0c7_4_7"/>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53" name="Google Shape;253;g12eeebfb0c7_4_7"/>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54" name="Google Shape;254;g12eeebfb0c7_4_7"/>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55" name="Google Shape;255;g12eeebfb0c7_4_7"/>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4"/>
          <p:cNvSpPr txBox="1"/>
          <p:nvPr/>
        </p:nvSpPr>
        <p:spPr>
          <a:xfrm>
            <a:off x="0" y="0"/>
            <a:ext cx="20104100" cy="11309350"/>
          </a:xfrm>
          <a:prstGeom prst="rect">
            <a:avLst/>
          </a:prstGeom>
          <a:solidFill>
            <a:schemeClr val="lt1">
              <a:alpha val="96862"/>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1" name="Google Shape;261;p14"/>
          <p:cNvSpPr txBox="1"/>
          <p:nvPr/>
        </p:nvSpPr>
        <p:spPr>
          <a:xfrm>
            <a:off x="1712900" y="3838537"/>
            <a:ext cx="15497100" cy="1348800"/>
          </a:xfrm>
          <a:prstGeom prst="rect">
            <a:avLst/>
          </a:prstGeom>
          <a:noFill/>
          <a:ln>
            <a:noFill/>
          </a:ln>
        </p:spPr>
        <p:txBody>
          <a:bodyPr spcFirstLastPara="1" wrap="square" lIns="0" tIns="12050" rIns="0" bIns="0" anchor="t" anchorCtr="0">
            <a:spAutoFit/>
          </a:bodyPr>
          <a:lstStyle/>
          <a:p>
            <a:pPr marL="0" marR="0" lvl="0" indent="0" algn="just" rtl="0">
              <a:lnSpc>
                <a:spcPct val="115000"/>
              </a:lnSpc>
              <a:spcBef>
                <a:spcPts val="0"/>
              </a:spcBef>
              <a:spcAft>
                <a:spcPts val="0"/>
              </a:spcAft>
              <a:buClr>
                <a:srgbClr val="000000"/>
              </a:buClr>
              <a:buSzPts val="4000"/>
              <a:buFont typeface="Arial"/>
              <a:buNone/>
            </a:pPr>
            <a:endParaRPr sz="4000" b="0" i="0" u="none" strike="noStrike" cap="none">
              <a:solidFill>
                <a:srgbClr val="111111"/>
              </a:solidFill>
              <a:highlight>
                <a:srgbClr val="FFFFFF"/>
              </a:highlight>
              <a:latin typeface="Calibri"/>
              <a:ea typeface="Calibri"/>
              <a:cs typeface="Calibri"/>
              <a:sym typeface="Calibri"/>
            </a:endParaRPr>
          </a:p>
          <a:p>
            <a:pPr marL="0" marR="0" lvl="0" indent="0" algn="just" rtl="0">
              <a:lnSpc>
                <a:spcPct val="101000"/>
              </a:lnSpc>
              <a:spcBef>
                <a:spcPts val="10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p:txBody>
      </p:sp>
      <p:sp>
        <p:nvSpPr>
          <p:cNvPr id="262" name="Google Shape;262;p14"/>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3" name="Google Shape;263;p14"/>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4" name="Google Shape;264;p14"/>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5" name="Google Shape;265;p14"/>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66" name="Google Shape;266;p14"/>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67" name="Google Shape;267;p14"/>
          <p:cNvSpPr txBox="1"/>
          <p:nvPr/>
        </p:nvSpPr>
        <p:spPr>
          <a:xfrm>
            <a:off x="4930750" y="438138"/>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Design Methodology</a:t>
            </a:r>
            <a:endParaRPr sz="1400" b="0" i="0" u="none" strike="noStrike" cap="none">
              <a:solidFill>
                <a:srgbClr val="000000"/>
              </a:solidFill>
              <a:latin typeface="Calibri"/>
              <a:ea typeface="Calibri"/>
              <a:cs typeface="Calibri"/>
              <a:sym typeface="Calibri"/>
            </a:endParaRPr>
          </a:p>
        </p:txBody>
      </p:sp>
      <p:sp>
        <p:nvSpPr>
          <p:cNvPr id="268" name="Google Shape;268;p14"/>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69" name="Google Shape;269;p14"/>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70" name="Google Shape;270;p14"/>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71" name="Google Shape;271;p14"/>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15</a:t>
            </a:fld>
            <a:endParaRPr sz="1400" b="0" i="0" u="none" strike="noStrike" cap="none">
              <a:solidFill>
                <a:srgbClr val="000000"/>
              </a:solidFill>
              <a:latin typeface="Arial"/>
              <a:ea typeface="Arial"/>
              <a:cs typeface="Arial"/>
              <a:sym typeface="Arial"/>
            </a:endParaRPr>
          </a:p>
        </p:txBody>
      </p:sp>
      <p:pic>
        <p:nvPicPr>
          <p:cNvPr id="272" name="Google Shape;272;p14"/>
          <p:cNvPicPr preferRelativeResize="0"/>
          <p:nvPr/>
        </p:nvPicPr>
        <p:blipFill rotWithShape="1">
          <a:blip r:embed="rId4">
            <a:alphaModFix/>
          </a:blip>
          <a:srcRect/>
          <a:stretch/>
        </p:blipFill>
        <p:spPr>
          <a:xfrm>
            <a:off x="3024175" y="1735625"/>
            <a:ext cx="13927126" cy="8781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6"/>
          <p:cNvSpPr txBox="1"/>
          <p:nvPr/>
        </p:nvSpPr>
        <p:spPr>
          <a:xfrm>
            <a:off x="0" y="0"/>
            <a:ext cx="20104100" cy="11309350"/>
          </a:xfrm>
          <a:prstGeom prst="rect">
            <a:avLst/>
          </a:prstGeom>
          <a:solidFill>
            <a:schemeClr val="lt1">
              <a:alpha val="96862"/>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78" name="Google Shape;278;p16"/>
          <p:cNvSpPr txBox="1"/>
          <p:nvPr/>
        </p:nvSpPr>
        <p:spPr>
          <a:xfrm>
            <a:off x="2523363" y="3629850"/>
            <a:ext cx="15497100" cy="1884300"/>
          </a:xfrm>
          <a:prstGeom prst="rect">
            <a:avLst/>
          </a:prstGeom>
          <a:noFill/>
          <a:ln>
            <a:noFill/>
          </a:ln>
        </p:spPr>
        <p:txBody>
          <a:bodyPr spcFirstLastPara="1" wrap="square" lIns="0" tIns="12050" rIns="0" bIns="0" anchor="t" anchorCtr="0">
            <a:spAutoFit/>
          </a:bodyPr>
          <a:lstStyle/>
          <a:p>
            <a:pPr marL="584200" marR="0" lvl="0" indent="-571500" algn="just" rtl="0">
              <a:lnSpc>
                <a:spcPct val="101000"/>
              </a:lnSpc>
              <a:spcBef>
                <a:spcPts val="1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The software being used for the project is Google Collab. </a:t>
            </a:r>
            <a:endParaRPr sz="4000" b="0" i="0" u="none" strike="noStrike" cap="none">
              <a:solidFill>
                <a:schemeClr val="dk1"/>
              </a:solidFill>
              <a:latin typeface="Calibri"/>
              <a:ea typeface="Calibri"/>
              <a:cs typeface="Calibri"/>
              <a:sym typeface="Calibri"/>
            </a:endParaRPr>
          </a:p>
          <a:p>
            <a:pPr marL="584200" marR="0" lvl="0" indent="-571500" algn="just" rtl="0">
              <a:lnSpc>
                <a:spcPct val="101000"/>
              </a:lnSpc>
              <a:spcBef>
                <a:spcPts val="1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In future it may require GPU units  for computational assistance to support complex algorithms and huge datasets.</a:t>
            </a:r>
            <a:endParaRPr sz="4000" b="0" i="0" u="none" strike="noStrike" cap="none">
              <a:solidFill>
                <a:schemeClr val="dk1"/>
              </a:solidFill>
              <a:latin typeface="Calibri"/>
              <a:ea typeface="Calibri"/>
              <a:cs typeface="Calibri"/>
              <a:sym typeface="Calibri"/>
            </a:endParaRPr>
          </a:p>
        </p:txBody>
      </p:sp>
      <p:sp>
        <p:nvSpPr>
          <p:cNvPr id="279" name="Google Shape;279;p16"/>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0" name="Google Shape;280;p16"/>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1" name="Google Shape;281;p16"/>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2" name="Google Shape;282;p16"/>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83" name="Google Shape;283;p16"/>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84" name="Google Shape;284;p16"/>
          <p:cNvSpPr txBox="1"/>
          <p:nvPr/>
        </p:nvSpPr>
        <p:spPr>
          <a:xfrm>
            <a:off x="5629263" y="348925"/>
            <a:ext cx="10242600" cy="84330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Details of Software / Hardware </a:t>
            </a:r>
            <a:endParaRPr sz="1400" b="0" i="0" u="none" strike="noStrike" cap="none">
              <a:solidFill>
                <a:srgbClr val="000000"/>
              </a:solidFill>
              <a:latin typeface="Calibri"/>
              <a:ea typeface="Calibri"/>
              <a:cs typeface="Calibri"/>
              <a:sym typeface="Calibri"/>
            </a:endParaRPr>
          </a:p>
        </p:txBody>
      </p:sp>
      <p:sp>
        <p:nvSpPr>
          <p:cNvPr id="285" name="Google Shape;285;p16"/>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86" name="Google Shape;286;p16"/>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287" name="Google Shape;287;p16"/>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288" name="Google Shape;288;p16"/>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16</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34bb624b36_0_0"/>
          <p:cNvSpPr txBox="1"/>
          <p:nvPr/>
        </p:nvSpPr>
        <p:spPr>
          <a:xfrm>
            <a:off x="0" y="0"/>
            <a:ext cx="20104200" cy="11309400"/>
          </a:xfrm>
          <a:prstGeom prst="rect">
            <a:avLst/>
          </a:prstGeom>
          <a:solidFill>
            <a:schemeClr val="lt1">
              <a:alpha val="97647"/>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4" name="Google Shape;294;g134bb624b36_0_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5" name="Google Shape;295;g134bb624b36_0_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6" name="Google Shape;296;g134bb624b36_0_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7" name="Google Shape;297;g134bb624b36_0_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98" name="Google Shape;298;g134bb624b36_0_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299" name="Google Shape;299;g134bb624b36_0_0"/>
          <p:cNvSpPr txBox="1"/>
          <p:nvPr/>
        </p:nvSpPr>
        <p:spPr>
          <a:xfrm>
            <a:off x="52625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SUPPORT VECTOR MACHINE</a:t>
            </a:r>
            <a:endParaRPr sz="1400" b="0" i="0" u="none" strike="noStrike" cap="none">
              <a:solidFill>
                <a:srgbClr val="000000"/>
              </a:solidFill>
              <a:latin typeface="Arial"/>
              <a:ea typeface="Arial"/>
              <a:cs typeface="Arial"/>
              <a:sym typeface="Arial"/>
            </a:endParaRPr>
          </a:p>
        </p:txBody>
      </p:sp>
      <p:sp>
        <p:nvSpPr>
          <p:cNvPr id="300" name="Google Shape;300;g134bb624b36_0_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301" name="Google Shape;301;g134bb624b36_0_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02" name="Google Shape;302;g134bb624b36_0_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303" name="Google Shape;303;g134bb624b36_0_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17</a:t>
            </a:fld>
            <a:endParaRPr sz="1400" b="0" i="0" u="none" strike="noStrike" cap="none">
              <a:solidFill>
                <a:srgbClr val="000000"/>
              </a:solidFill>
              <a:latin typeface="Arial"/>
              <a:ea typeface="Arial"/>
              <a:cs typeface="Arial"/>
              <a:sym typeface="Arial"/>
            </a:endParaRPr>
          </a:p>
        </p:txBody>
      </p:sp>
      <p:sp>
        <p:nvSpPr>
          <p:cNvPr id="304" name="Google Shape;304;g134bb624b36_0_0"/>
          <p:cNvSpPr txBox="1"/>
          <p:nvPr/>
        </p:nvSpPr>
        <p:spPr>
          <a:xfrm>
            <a:off x="995575" y="1373275"/>
            <a:ext cx="185274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highlight>
                  <a:srgbClr val="FFFFFF"/>
                </a:highlight>
                <a:latin typeface="Calibri"/>
                <a:ea typeface="Calibri"/>
                <a:cs typeface="Calibri"/>
                <a:sym typeface="Calibri"/>
              </a:rPr>
              <a:t>SVM algorithm is to create the best line or decision boundary that can segregate n-dimensional space into classes so that we can easily put the new data point in the correct category in the future. This best decision boundary is called a hyperplane.</a:t>
            </a:r>
            <a:endParaRPr sz="4000" b="0" i="0" u="none" strike="noStrike" cap="none">
              <a:solidFill>
                <a:schemeClr val="dk1"/>
              </a:solidFill>
              <a:highlight>
                <a:srgbClr val="FFFFFF"/>
              </a:highlight>
              <a:latin typeface="Calibri"/>
              <a:ea typeface="Calibri"/>
              <a:cs typeface="Calibri"/>
              <a:sym typeface="Calibri"/>
            </a:endParaRPr>
          </a:p>
        </p:txBody>
      </p:sp>
      <p:pic>
        <p:nvPicPr>
          <p:cNvPr id="305" name="Google Shape;305;g134bb624b36_0_0"/>
          <p:cNvPicPr preferRelativeResize="0"/>
          <p:nvPr/>
        </p:nvPicPr>
        <p:blipFill rotWithShape="1">
          <a:blip r:embed="rId4">
            <a:alphaModFix/>
          </a:blip>
          <a:srcRect/>
          <a:stretch/>
        </p:blipFill>
        <p:spPr>
          <a:xfrm>
            <a:off x="5085600" y="3407750"/>
            <a:ext cx="9856549" cy="73866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34bb624b36_0_34"/>
          <p:cNvSpPr txBox="1"/>
          <p:nvPr/>
        </p:nvSpPr>
        <p:spPr>
          <a:xfrm>
            <a:off x="0" y="0"/>
            <a:ext cx="20104200" cy="11309400"/>
          </a:xfrm>
          <a:prstGeom prst="rect">
            <a:avLst/>
          </a:prstGeom>
          <a:solidFill>
            <a:schemeClr val="lt1">
              <a:alpha val="97647"/>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1" name="Google Shape;311;g134bb624b36_0_34"/>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2" name="Google Shape;312;g134bb624b36_0_34"/>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3" name="Google Shape;313;g134bb624b36_0_34"/>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4" name="Google Shape;314;g134bb624b36_0_34"/>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15" name="Google Shape;315;g134bb624b36_0_34"/>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316" name="Google Shape;316;g134bb624b36_0_34"/>
          <p:cNvSpPr txBox="1"/>
          <p:nvPr/>
        </p:nvSpPr>
        <p:spPr>
          <a:xfrm>
            <a:off x="52625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DECISION TREE</a:t>
            </a:r>
            <a:endParaRPr sz="1400" b="0" i="0" u="none" strike="noStrike" cap="none">
              <a:solidFill>
                <a:srgbClr val="000000"/>
              </a:solidFill>
              <a:latin typeface="Arial"/>
              <a:ea typeface="Arial"/>
              <a:cs typeface="Arial"/>
              <a:sym typeface="Arial"/>
            </a:endParaRPr>
          </a:p>
        </p:txBody>
      </p:sp>
      <p:sp>
        <p:nvSpPr>
          <p:cNvPr id="317" name="Google Shape;317;g134bb624b36_0_34"/>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318" name="Google Shape;318;g134bb624b36_0_34"/>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19" name="Google Shape;319;g134bb624b36_0_34"/>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320" name="Google Shape;320;g134bb624b36_0_34"/>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18</a:t>
            </a:fld>
            <a:endParaRPr sz="1400" b="0" i="0" u="none" strike="noStrike" cap="none">
              <a:solidFill>
                <a:srgbClr val="000000"/>
              </a:solidFill>
              <a:latin typeface="Arial"/>
              <a:ea typeface="Arial"/>
              <a:cs typeface="Arial"/>
              <a:sym typeface="Arial"/>
            </a:endParaRPr>
          </a:p>
        </p:txBody>
      </p:sp>
      <p:sp>
        <p:nvSpPr>
          <p:cNvPr id="321" name="Google Shape;321;g134bb624b36_0_34"/>
          <p:cNvSpPr txBox="1"/>
          <p:nvPr/>
        </p:nvSpPr>
        <p:spPr>
          <a:xfrm>
            <a:off x="1247525" y="1557100"/>
            <a:ext cx="18275400" cy="141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highlight>
                  <a:srgbClr val="FFFFFF"/>
                </a:highlight>
                <a:latin typeface="Calibri"/>
                <a:ea typeface="Calibri"/>
                <a:cs typeface="Calibri"/>
                <a:sym typeface="Calibri"/>
              </a:rPr>
              <a:t>A graphical representation for getting all the possible solutions to a problem/decision based on given conditions. The ID3 algorithm was used to classify the data.</a:t>
            </a:r>
            <a:endParaRPr sz="4000" b="0" i="0" u="none" strike="noStrike" cap="none">
              <a:solidFill>
                <a:schemeClr val="dk1"/>
              </a:solidFill>
              <a:highlight>
                <a:srgbClr val="FFFFFF"/>
              </a:highlight>
              <a:latin typeface="Calibri"/>
              <a:ea typeface="Calibri"/>
              <a:cs typeface="Calibri"/>
              <a:sym typeface="Calibri"/>
            </a:endParaRPr>
          </a:p>
        </p:txBody>
      </p:sp>
      <p:pic>
        <p:nvPicPr>
          <p:cNvPr id="322" name="Google Shape;322;g134bb624b36_0_34"/>
          <p:cNvPicPr preferRelativeResize="0"/>
          <p:nvPr/>
        </p:nvPicPr>
        <p:blipFill rotWithShape="1">
          <a:blip r:embed="rId4">
            <a:alphaModFix/>
          </a:blip>
          <a:srcRect/>
          <a:stretch/>
        </p:blipFill>
        <p:spPr>
          <a:xfrm>
            <a:off x="5599550" y="3953900"/>
            <a:ext cx="9344400" cy="622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34bb624b36_0_51"/>
          <p:cNvSpPr txBox="1"/>
          <p:nvPr/>
        </p:nvSpPr>
        <p:spPr>
          <a:xfrm>
            <a:off x="0" y="0"/>
            <a:ext cx="20104200" cy="11309400"/>
          </a:xfrm>
          <a:prstGeom prst="rect">
            <a:avLst/>
          </a:prstGeom>
          <a:solidFill>
            <a:schemeClr val="lt1">
              <a:alpha val="97647"/>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8" name="Google Shape;328;g134bb624b36_0_51"/>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9" name="Google Shape;329;g134bb624b36_0_51"/>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0" name="Google Shape;330;g134bb624b36_0_51"/>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1" name="Google Shape;331;g134bb624b36_0_51"/>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32" name="Google Shape;332;g134bb624b36_0_51"/>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333" name="Google Shape;333;g134bb624b36_0_51"/>
          <p:cNvSpPr txBox="1"/>
          <p:nvPr/>
        </p:nvSpPr>
        <p:spPr>
          <a:xfrm>
            <a:off x="52625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MULTI-LAYERED PERCEPTRON</a:t>
            </a:r>
            <a:endParaRPr sz="1400" b="0" i="0" u="none" strike="noStrike" cap="none">
              <a:solidFill>
                <a:srgbClr val="000000"/>
              </a:solidFill>
              <a:latin typeface="Arial"/>
              <a:ea typeface="Arial"/>
              <a:cs typeface="Arial"/>
              <a:sym typeface="Arial"/>
            </a:endParaRPr>
          </a:p>
        </p:txBody>
      </p:sp>
      <p:sp>
        <p:nvSpPr>
          <p:cNvPr id="334" name="Google Shape;334;g134bb624b36_0_51"/>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335" name="Google Shape;335;g134bb624b36_0_51"/>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36" name="Google Shape;336;g134bb624b36_0_51"/>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337" name="Google Shape;337;g134bb624b36_0_51"/>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19</a:t>
            </a:fld>
            <a:endParaRPr sz="1400" b="0" i="0" u="none" strike="noStrike" cap="none">
              <a:solidFill>
                <a:srgbClr val="000000"/>
              </a:solidFill>
              <a:latin typeface="Arial"/>
              <a:ea typeface="Arial"/>
              <a:cs typeface="Arial"/>
              <a:sym typeface="Arial"/>
            </a:endParaRPr>
          </a:p>
        </p:txBody>
      </p:sp>
      <p:sp>
        <p:nvSpPr>
          <p:cNvPr id="338" name="Google Shape;338;g134bb624b36_0_51"/>
          <p:cNvSpPr txBox="1"/>
          <p:nvPr/>
        </p:nvSpPr>
        <p:spPr>
          <a:xfrm>
            <a:off x="1751050" y="1853450"/>
            <a:ext cx="16602000" cy="1416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highlight>
                  <a:srgbClr val="FFFFFF"/>
                </a:highlight>
                <a:latin typeface="Calibri"/>
                <a:ea typeface="Calibri"/>
                <a:cs typeface="Calibri"/>
                <a:sym typeface="Calibri"/>
              </a:rPr>
              <a:t>A Multilayer Perceptron has input and output layers, and one or more hidden layers with many neurons stacked together.</a:t>
            </a:r>
            <a:endParaRPr sz="4000" b="0" i="0" u="none" strike="noStrike" cap="none">
              <a:solidFill>
                <a:schemeClr val="dk1"/>
              </a:solidFill>
              <a:highlight>
                <a:srgbClr val="FFFFFF"/>
              </a:highlight>
              <a:latin typeface="Calibri"/>
              <a:ea typeface="Calibri"/>
              <a:cs typeface="Calibri"/>
              <a:sym typeface="Calibri"/>
            </a:endParaRPr>
          </a:p>
        </p:txBody>
      </p:sp>
      <p:pic>
        <p:nvPicPr>
          <p:cNvPr id="339" name="Google Shape;339;g134bb624b36_0_51"/>
          <p:cNvPicPr preferRelativeResize="0"/>
          <p:nvPr/>
        </p:nvPicPr>
        <p:blipFill rotWithShape="1">
          <a:blip r:embed="rId4">
            <a:alphaModFix/>
          </a:blip>
          <a:srcRect/>
          <a:stretch/>
        </p:blipFill>
        <p:spPr>
          <a:xfrm>
            <a:off x="5846400" y="4369925"/>
            <a:ext cx="8411300" cy="5046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2"/>
        <p:cNvGrpSpPr/>
        <p:nvPr/>
      </p:nvGrpSpPr>
      <p:grpSpPr>
        <a:xfrm>
          <a:off x="0" y="0"/>
          <a:ext cx="0" cy="0"/>
          <a:chOff x="0" y="0"/>
          <a:chExt cx="0" cy="0"/>
        </a:xfrm>
      </p:grpSpPr>
      <p:sp>
        <p:nvSpPr>
          <p:cNvPr id="53" name="Google Shape;53;p3"/>
          <p:cNvSpPr txBox="1"/>
          <p:nvPr/>
        </p:nvSpPr>
        <p:spPr>
          <a:xfrm>
            <a:off x="0" y="76200"/>
            <a:ext cx="20104200" cy="11309400"/>
          </a:xfrm>
          <a:prstGeom prst="rect">
            <a:avLst/>
          </a:prstGeom>
          <a:solidFill>
            <a:schemeClr val="lt1">
              <a:alpha val="96862"/>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 name="Google Shape;54;p3"/>
          <p:cNvSpPr txBox="1"/>
          <p:nvPr/>
        </p:nvSpPr>
        <p:spPr>
          <a:xfrm>
            <a:off x="2608262" y="2225675"/>
            <a:ext cx="14887500" cy="6589800"/>
          </a:xfrm>
          <a:prstGeom prst="rect">
            <a:avLst/>
          </a:prstGeom>
          <a:noFill/>
          <a:ln>
            <a:noFill/>
          </a:ln>
        </p:spPr>
        <p:txBody>
          <a:bodyPr spcFirstLastPara="1" wrap="square" lIns="0" tIns="12050" rIns="0" bIns="0" anchor="t" anchorCtr="0">
            <a:sp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698500" marR="0" lvl="0" indent="-685800" algn="l" rtl="0">
              <a:lnSpc>
                <a:spcPct val="100000"/>
              </a:lnSpc>
              <a:spcBef>
                <a:spcPts val="8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Introduction</a:t>
            </a:r>
            <a:endParaRPr sz="1400" b="0" i="0" u="none" strike="noStrike" cap="none">
              <a:solidFill>
                <a:srgbClr val="000000"/>
              </a:solidFill>
              <a:latin typeface="Calibri"/>
              <a:ea typeface="Calibri"/>
              <a:cs typeface="Calibri"/>
              <a:sym typeface="Calibri"/>
            </a:endParaRPr>
          </a:p>
          <a:p>
            <a:pPr marL="698500" marR="0" lvl="0" indent="-685800" algn="l" rtl="0">
              <a:lnSpc>
                <a:spcPct val="100000"/>
              </a:lnSpc>
              <a:spcBef>
                <a:spcPts val="8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Motivation</a:t>
            </a:r>
            <a:endParaRPr sz="1400" b="0" i="0" u="none" strike="noStrike" cap="none">
              <a:solidFill>
                <a:srgbClr val="000000"/>
              </a:solidFill>
              <a:latin typeface="Calibri"/>
              <a:ea typeface="Calibri"/>
              <a:cs typeface="Calibri"/>
              <a:sym typeface="Calibri"/>
            </a:endParaRPr>
          </a:p>
          <a:p>
            <a:pPr marL="698500" marR="0" lvl="0" indent="-685800" algn="l" rtl="0">
              <a:lnSpc>
                <a:spcPct val="100000"/>
              </a:lnSpc>
              <a:spcBef>
                <a:spcPts val="8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Problem Statement</a:t>
            </a:r>
            <a:endParaRPr sz="1400" b="0" i="0" u="none" strike="noStrike" cap="none">
              <a:solidFill>
                <a:srgbClr val="000000"/>
              </a:solidFill>
              <a:latin typeface="Calibri"/>
              <a:ea typeface="Calibri"/>
              <a:cs typeface="Calibri"/>
              <a:sym typeface="Calibri"/>
            </a:endParaRPr>
          </a:p>
          <a:p>
            <a:pPr marL="698500" marR="0" lvl="0" indent="-685800" algn="l" rtl="0">
              <a:lnSpc>
                <a:spcPct val="100000"/>
              </a:lnSpc>
              <a:spcBef>
                <a:spcPts val="8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Objectives of the project</a:t>
            </a:r>
            <a:endParaRPr sz="1400" b="0" i="0" u="none" strike="noStrike" cap="none">
              <a:solidFill>
                <a:srgbClr val="000000"/>
              </a:solidFill>
              <a:latin typeface="Calibri"/>
              <a:ea typeface="Calibri"/>
              <a:cs typeface="Calibri"/>
              <a:sym typeface="Calibri"/>
            </a:endParaRPr>
          </a:p>
          <a:p>
            <a:pPr marL="698500" marR="0" lvl="0" indent="-685800" algn="l" rtl="0">
              <a:lnSpc>
                <a:spcPct val="100000"/>
              </a:lnSpc>
              <a:spcBef>
                <a:spcPts val="8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Literature Survey</a:t>
            </a:r>
            <a:endParaRPr sz="1400" b="0" i="0" u="none" strike="noStrike" cap="none">
              <a:solidFill>
                <a:srgbClr val="000000"/>
              </a:solidFill>
              <a:latin typeface="Calibri"/>
              <a:ea typeface="Calibri"/>
              <a:cs typeface="Calibri"/>
              <a:sym typeface="Calibri"/>
            </a:endParaRPr>
          </a:p>
          <a:p>
            <a:pPr marL="698500" marR="0" lvl="0" indent="-685800" algn="l" rtl="0">
              <a:lnSpc>
                <a:spcPct val="100000"/>
              </a:lnSpc>
              <a:spcBef>
                <a:spcPts val="8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Methodology </a:t>
            </a:r>
            <a:endParaRPr sz="1400" b="0" i="0" u="none" strike="noStrike" cap="none">
              <a:solidFill>
                <a:schemeClr val="dk1"/>
              </a:solidFill>
              <a:latin typeface="Calibri"/>
              <a:ea typeface="Calibri"/>
              <a:cs typeface="Calibri"/>
              <a:sym typeface="Calibri"/>
            </a:endParaRPr>
          </a:p>
          <a:p>
            <a:pPr marL="698500" marR="0" lvl="0" indent="-685800" algn="l" rtl="0">
              <a:lnSpc>
                <a:spcPct val="100000"/>
              </a:lnSpc>
              <a:spcBef>
                <a:spcPts val="8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Project timeline</a:t>
            </a:r>
            <a:endParaRPr sz="1400" b="0" i="0" u="none" strike="noStrike" cap="none">
              <a:solidFill>
                <a:srgbClr val="000000"/>
              </a:solidFill>
              <a:latin typeface="Calibri"/>
              <a:ea typeface="Calibri"/>
              <a:cs typeface="Calibri"/>
              <a:sym typeface="Calibri"/>
            </a:endParaRPr>
          </a:p>
          <a:p>
            <a:pPr marL="698500" marR="0" lvl="0" indent="-685800" algn="l" rtl="0">
              <a:lnSpc>
                <a:spcPct val="100000"/>
              </a:lnSpc>
              <a:spcBef>
                <a:spcPts val="80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References</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p:txBody>
      </p:sp>
      <p:sp>
        <p:nvSpPr>
          <p:cNvPr id="55" name="Google Shape;55;p3"/>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 name="Google Shape;56;p3"/>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 name="Google Shape;57;p3"/>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 name="Google Shape;58;p3"/>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 name="Google Shape;59;p3"/>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60" name="Google Shape;60;p3"/>
          <p:cNvSpPr txBox="1"/>
          <p:nvPr/>
        </p:nvSpPr>
        <p:spPr>
          <a:xfrm>
            <a:off x="7836950" y="348900"/>
            <a:ext cx="16337100" cy="8433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CONTENT</a:t>
            </a:r>
            <a:endParaRPr sz="5400" b="1" i="0" u="none" strike="noStrike" cap="none">
              <a:solidFill>
                <a:schemeClr val="dk1"/>
              </a:solidFill>
              <a:latin typeface="Calibri"/>
              <a:ea typeface="Calibri"/>
              <a:cs typeface="Calibri"/>
              <a:sym typeface="Calibri"/>
            </a:endParaRPr>
          </a:p>
        </p:txBody>
      </p:sp>
      <p:sp>
        <p:nvSpPr>
          <p:cNvPr id="61" name="Google Shape;61;p3"/>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62" name="Google Shape;62;p3"/>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3" name="Google Shape;63;p3"/>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64" name="Google Shape;64;p3"/>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a:t>
            </a:fld>
            <a:endParaRPr sz="1400" b="0" i="0" u="none" strike="noStrike" cap="none">
              <a:solidFill>
                <a:srgbClr val="000000"/>
              </a:solidFill>
              <a:latin typeface="Arial"/>
              <a:ea typeface="Arial"/>
              <a:cs typeface="Arial"/>
              <a:sym typeface="Arial"/>
            </a:endParaRPr>
          </a:p>
        </p:txBody>
      </p:sp>
      <p:pic>
        <p:nvPicPr>
          <p:cNvPr id="65" name="Google Shape;65;p3"/>
          <p:cNvPicPr preferRelativeResize="0"/>
          <p:nvPr/>
        </p:nvPicPr>
        <p:blipFill rotWithShape="1">
          <a:blip r:embed="rId4">
            <a:alphaModFix/>
          </a:blip>
          <a:srcRect b="6759"/>
          <a:stretch/>
        </p:blipFill>
        <p:spPr>
          <a:xfrm>
            <a:off x="10950300" y="1514450"/>
            <a:ext cx="8148901" cy="87377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134bb624b36_0_68"/>
          <p:cNvSpPr txBox="1"/>
          <p:nvPr/>
        </p:nvSpPr>
        <p:spPr>
          <a:xfrm>
            <a:off x="0" y="0"/>
            <a:ext cx="20104200" cy="11309400"/>
          </a:xfrm>
          <a:prstGeom prst="rect">
            <a:avLst/>
          </a:prstGeom>
          <a:solidFill>
            <a:schemeClr val="lt1">
              <a:alpha val="97647"/>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5" name="Google Shape;345;g134bb624b36_0_6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6" name="Google Shape;346;g134bb624b36_0_6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7" name="Google Shape;347;g134bb624b36_0_6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8" name="Google Shape;348;g134bb624b36_0_6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9" name="Google Shape;349;g134bb624b36_0_68"/>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350" name="Google Shape;350;g134bb624b36_0_68"/>
          <p:cNvSpPr txBox="1"/>
          <p:nvPr/>
        </p:nvSpPr>
        <p:spPr>
          <a:xfrm>
            <a:off x="52625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LONG SHORT TERM MEMORY</a:t>
            </a:r>
            <a:endParaRPr sz="1400" b="0" i="0" u="none" strike="noStrike" cap="none">
              <a:solidFill>
                <a:srgbClr val="000000"/>
              </a:solidFill>
              <a:latin typeface="Arial"/>
              <a:ea typeface="Arial"/>
              <a:cs typeface="Arial"/>
              <a:sym typeface="Arial"/>
            </a:endParaRPr>
          </a:p>
        </p:txBody>
      </p:sp>
      <p:sp>
        <p:nvSpPr>
          <p:cNvPr id="351" name="Google Shape;351;g134bb624b36_0_68"/>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352" name="Google Shape;352;g134bb624b36_0_68"/>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53" name="Google Shape;353;g134bb624b36_0_68"/>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354" name="Google Shape;354;g134bb624b36_0_68"/>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20</a:t>
            </a:fld>
            <a:endParaRPr sz="1400" b="0" i="0" u="none" strike="noStrike" cap="none">
              <a:solidFill>
                <a:srgbClr val="000000"/>
              </a:solidFill>
              <a:latin typeface="Arial"/>
              <a:ea typeface="Arial"/>
              <a:cs typeface="Arial"/>
              <a:sym typeface="Arial"/>
            </a:endParaRPr>
          </a:p>
        </p:txBody>
      </p:sp>
      <p:sp>
        <p:nvSpPr>
          <p:cNvPr id="355" name="Google Shape;355;g134bb624b36_0_68"/>
          <p:cNvSpPr txBox="1"/>
          <p:nvPr/>
        </p:nvSpPr>
        <p:spPr>
          <a:xfrm>
            <a:off x="1008050" y="1545375"/>
            <a:ext cx="18807300" cy="203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highlight>
                  <a:srgbClr val="FFFFFF"/>
                </a:highlight>
                <a:latin typeface="Calibri"/>
                <a:ea typeface="Calibri"/>
                <a:cs typeface="Calibri"/>
                <a:sym typeface="Calibri"/>
              </a:rPr>
              <a:t>LSTM has a chain structure that contains four neural networks and different memory blocks called cells. Information is retained by the cells and the memory manipulations are done by the gates</a:t>
            </a:r>
            <a:endParaRPr sz="4000" b="0" i="0" u="none" strike="noStrike" cap="none">
              <a:solidFill>
                <a:schemeClr val="dk1"/>
              </a:solidFill>
              <a:highlight>
                <a:srgbClr val="FFFFFF"/>
              </a:highlight>
              <a:latin typeface="Calibri"/>
              <a:ea typeface="Calibri"/>
              <a:cs typeface="Calibri"/>
              <a:sym typeface="Calibri"/>
            </a:endParaRPr>
          </a:p>
        </p:txBody>
      </p:sp>
      <p:pic>
        <p:nvPicPr>
          <p:cNvPr id="356" name="Google Shape;356;g134bb624b36_0_68"/>
          <p:cNvPicPr preferRelativeResize="0"/>
          <p:nvPr/>
        </p:nvPicPr>
        <p:blipFill rotWithShape="1">
          <a:blip r:embed="rId4">
            <a:alphaModFix/>
          </a:blip>
          <a:srcRect/>
          <a:stretch/>
        </p:blipFill>
        <p:spPr>
          <a:xfrm>
            <a:off x="5734907" y="3825732"/>
            <a:ext cx="8634401" cy="57128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34bb624b36_0_102"/>
          <p:cNvSpPr txBox="1"/>
          <p:nvPr/>
        </p:nvSpPr>
        <p:spPr>
          <a:xfrm>
            <a:off x="0" y="0"/>
            <a:ext cx="20104200" cy="11309400"/>
          </a:xfrm>
          <a:prstGeom prst="rect">
            <a:avLst/>
          </a:prstGeom>
          <a:solidFill>
            <a:schemeClr val="lt1">
              <a:alpha val="97647"/>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2" name="Google Shape;362;g134bb624b36_0_102"/>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3" name="Google Shape;363;g134bb624b36_0_102"/>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4" name="Google Shape;364;g134bb624b36_0_102"/>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5" name="Google Shape;365;g134bb624b36_0_102"/>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66" name="Google Shape;366;g134bb624b36_0_102"/>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367" name="Google Shape;367;g134bb624b36_0_102"/>
          <p:cNvSpPr txBox="1"/>
          <p:nvPr/>
        </p:nvSpPr>
        <p:spPr>
          <a:xfrm>
            <a:off x="3959800" y="217175"/>
            <a:ext cx="115452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CONVOLUTIONAL NEURAL NETWORK</a:t>
            </a:r>
            <a:endParaRPr sz="1400" b="0" i="0" u="none" strike="noStrike" cap="none">
              <a:solidFill>
                <a:srgbClr val="000000"/>
              </a:solidFill>
              <a:latin typeface="Arial"/>
              <a:ea typeface="Arial"/>
              <a:cs typeface="Arial"/>
              <a:sym typeface="Arial"/>
            </a:endParaRPr>
          </a:p>
        </p:txBody>
      </p:sp>
      <p:sp>
        <p:nvSpPr>
          <p:cNvPr id="368" name="Google Shape;368;g134bb624b36_0_102"/>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369" name="Google Shape;369;g134bb624b36_0_102"/>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70" name="Google Shape;370;g134bb624b36_0_102"/>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371" name="Google Shape;371;g134bb624b36_0_102"/>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21</a:t>
            </a:fld>
            <a:endParaRPr sz="1400" b="0" i="0" u="none" strike="noStrike" cap="none">
              <a:solidFill>
                <a:srgbClr val="000000"/>
              </a:solidFill>
              <a:latin typeface="Arial"/>
              <a:ea typeface="Arial"/>
              <a:cs typeface="Arial"/>
              <a:sym typeface="Arial"/>
            </a:endParaRPr>
          </a:p>
        </p:txBody>
      </p:sp>
      <p:sp>
        <p:nvSpPr>
          <p:cNvPr id="372" name="Google Shape;372;g134bb624b36_0_102"/>
          <p:cNvSpPr txBox="1"/>
          <p:nvPr/>
        </p:nvSpPr>
        <p:spPr>
          <a:xfrm>
            <a:off x="1126150" y="1529875"/>
            <a:ext cx="18210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highlight>
                  <a:srgbClr val="FFFFFF"/>
                </a:highlight>
                <a:latin typeface="Calibri"/>
                <a:ea typeface="Calibri"/>
                <a:cs typeface="Calibri"/>
                <a:sym typeface="Calibri"/>
              </a:rPr>
              <a:t>Convolutional neural networks are composed of multiple layers of artificial neurons.</a:t>
            </a:r>
            <a:endParaRPr sz="4000" b="0" i="0" u="none" strike="noStrike" cap="none">
              <a:solidFill>
                <a:schemeClr val="dk1"/>
              </a:solidFill>
              <a:highlight>
                <a:srgbClr val="FFFFFF"/>
              </a:highlight>
              <a:latin typeface="Calibri"/>
              <a:ea typeface="Calibri"/>
              <a:cs typeface="Calibri"/>
              <a:sym typeface="Calibri"/>
            </a:endParaRPr>
          </a:p>
        </p:txBody>
      </p:sp>
      <p:pic>
        <p:nvPicPr>
          <p:cNvPr id="373" name="Google Shape;373;g134bb624b36_0_102"/>
          <p:cNvPicPr preferRelativeResize="0"/>
          <p:nvPr/>
        </p:nvPicPr>
        <p:blipFill rotWithShape="1">
          <a:blip r:embed="rId4">
            <a:alphaModFix/>
          </a:blip>
          <a:srcRect/>
          <a:stretch/>
        </p:blipFill>
        <p:spPr>
          <a:xfrm>
            <a:off x="3781538" y="3283550"/>
            <a:ext cx="12980426" cy="6944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12f77c8f1aa_2_0"/>
          <p:cNvSpPr txBox="1">
            <a:spLocks noGrp="1"/>
          </p:cNvSpPr>
          <p:nvPr>
            <p:ph type="title"/>
          </p:nvPr>
        </p:nvSpPr>
        <p:spPr>
          <a:xfrm>
            <a:off x="581025" y="407987"/>
            <a:ext cx="18942000" cy="8313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5400" b="1" i="0">
                <a:solidFill>
                  <a:schemeClr val="dk1"/>
                </a:solidFill>
                <a:latin typeface="Calibri"/>
                <a:ea typeface="Calibri"/>
                <a:cs typeface="Calibri"/>
                <a:sym typeface="Calibri"/>
              </a:rPr>
              <a:t>OUTPUT</a:t>
            </a:r>
            <a:endParaRPr sz="5400" b="1" i="0">
              <a:solidFill>
                <a:schemeClr val="dk1"/>
              </a:solidFill>
              <a:latin typeface="Calibri"/>
              <a:ea typeface="Calibri"/>
              <a:cs typeface="Calibri"/>
              <a:sym typeface="Calibri"/>
            </a:endParaRPr>
          </a:p>
        </p:txBody>
      </p:sp>
      <p:sp>
        <p:nvSpPr>
          <p:cNvPr id="380" name="Google Shape;380;g12f77c8f1aa_2_0"/>
          <p:cNvSpPr txBox="1">
            <a:spLocks noGrp="1"/>
          </p:cNvSpPr>
          <p:nvPr>
            <p:ph type="body" idx="1"/>
          </p:nvPr>
        </p:nvSpPr>
        <p:spPr>
          <a:xfrm>
            <a:off x="2746375" y="2613025"/>
            <a:ext cx="14611500" cy="277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360"/>
              </a:spcBef>
              <a:spcAft>
                <a:spcPts val="0"/>
              </a:spcAft>
              <a:buSzPts val="1400"/>
              <a:buNone/>
            </a:pPr>
            <a:endParaRPr/>
          </a:p>
        </p:txBody>
      </p:sp>
      <p:sp>
        <p:nvSpPr>
          <p:cNvPr id="381" name="Google Shape;381;g12f77c8f1aa_2_0"/>
          <p:cNvSpPr txBox="1">
            <a:spLocks noGrp="1"/>
          </p:cNvSpPr>
          <p:nvPr>
            <p:ph type="sldNum" idx="12"/>
          </p:nvPr>
        </p:nvSpPr>
        <p:spPr>
          <a:xfrm>
            <a:off x="14474825" y="10517187"/>
            <a:ext cx="46245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1800"/>
              <a:buFont typeface="Calibri"/>
              <a:buNone/>
            </a:pPr>
            <a:fld id="{00000000-1234-1234-1234-123412341234}" type="slidenum">
              <a:rPr lang="en-US"/>
              <a:t>22</a:t>
            </a:fld>
            <a:endParaRPr/>
          </a:p>
        </p:txBody>
      </p:sp>
      <p:pic>
        <p:nvPicPr>
          <p:cNvPr id="382" name="Google Shape;382;g12f77c8f1aa_2_0"/>
          <p:cNvPicPr preferRelativeResize="0"/>
          <p:nvPr/>
        </p:nvPicPr>
        <p:blipFill rotWithShape="1">
          <a:blip r:embed="rId3">
            <a:alphaModFix/>
          </a:blip>
          <a:srcRect/>
          <a:stretch/>
        </p:blipFill>
        <p:spPr>
          <a:xfrm>
            <a:off x="-25" y="1239275"/>
            <a:ext cx="20104101" cy="10070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134b05f03f1_2_0"/>
          <p:cNvSpPr txBox="1">
            <a:spLocks noGrp="1"/>
          </p:cNvSpPr>
          <p:nvPr>
            <p:ph type="title"/>
          </p:nvPr>
        </p:nvSpPr>
        <p:spPr>
          <a:xfrm>
            <a:off x="157325" y="407958"/>
            <a:ext cx="18942000" cy="8313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400"/>
              <a:buNone/>
            </a:pPr>
            <a:r>
              <a:rPr lang="en-US" sz="5400" b="1" i="0">
                <a:solidFill>
                  <a:schemeClr val="dk1"/>
                </a:solidFill>
                <a:latin typeface="Calibri"/>
                <a:ea typeface="Calibri"/>
                <a:cs typeface="Calibri"/>
                <a:sym typeface="Calibri"/>
              </a:rPr>
              <a:t>COMPARISON BETWEEN DIFFERENT MODELS</a:t>
            </a:r>
            <a:endParaRPr sz="5400" b="1" i="0">
              <a:solidFill>
                <a:schemeClr val="dk1"/>
              </a:solidFill>
              <a:latin typeface="Calibri"/>
              <a:ea typeface="Calibri"/>
              <a:cs typeface="Calibri"/>
              <a:sym typeface="Calibri"/>
            </a:endParaRPr>
          </a:p>
        </p:txBody>
      </p:sp>
      <p:sp>
        <p:nvSpPr>
          <p:cNvPr id="389" name="Google Shape;389;g134b05f03f1_2_0"/>
          <p:cNvSpPr txBox="1">
            <a:spLocks noGrp="1"/>
          </p:cNvSpPr>
          <p:nvPr>
            <p:ph type="sldNum" idx="12"/>
          </p:nvPr>
        </p:nvSpPr>
        <p:spPr>
          <a:xfrm>
            <a:off x="14474825" y="10517187"/>
            <a:ext cx="46245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1800"/>
              <a:buFont typeface="Calibri"/>
              <a:buNone/>
            </a:pPr>
            <a:fld id="{00000000-1234-1234-1234-123412341234}" type="slidenum">
              <a:rPr lang="en-US"/>
              <a:t>23</a:t>
            </a:fld>
            <a:endParaRPr/>
          </a:p>
        </p:txBody>
      </p:sp>
      <p:graphicFrame>
        <p:nvGraphicFramePr>
          <p:cNvPr id="390" name="Google Shape;390;g134b05f03f1_2_0"/>
          <p:cNvGraphicFramePr/>
          <p:nvPr/>
        </p:nvGraphicFramePr>
        <p:xfrm>
          <a:off x="196300" y="1446275"/>
          <a:ext cx="3000000" cy="3000000"/>
        </p:xfrm>
        <a:graphic>
          <a:graphicData uri="http://schemas.openxmlformats.org/drawingml/2006/table">
            <a:tbl>
              <a:tblPr>
                <a:noFill/>
                <a:tableStyleId>{8C4E6D25-35EB-4DD8-8006-31BF712051F4}</a:tableStyleId>
              </a:tblPr>
              <a:tblGrid>
                <a:gridCol w="7928150">
                  <a:extLst>
                    <a:ext uri="{9D8B030D-6E8A-4147-A177-3AD203B41FA5}">
                      <a16:colId xmlns:a16="http://schemas.microsoft.com/office/drawing/2014/main" val="20000"/>
                    </a:ext>
                  </a:extLst>
                </a:gridCol>
                <a:gridCol w="6000475">
                  <a:extLst>
                    <a:ext uri="{9D8B030D-6E8A-4147-A177-3AD203B41FA5}">
                      <a16:colId xmlns:a16="http://schemas.microsoft.com/office/drawing/2014/main" val="20001"/>
                    </a:ext>
                  </a:extLst>
                </a:gridCol>
                <a:gridCol w="5782875">
                  <a:extLst>
                    <a:ext uri="{9D8B030D-6E8A-4147-A177-3AD203B41FA5}">
                      <a16:colId xmlns:a16="http://schemas.microsoft.com/office/drawing/2014/main" val="20002"/>
                    </a:ext>
                  </a:extLst>
                </a:gridCol>
              </a:tblGrid>
              <a:tr h="1596125">
                <a:tc>
                  <a:txBody>
                    <a:bodyPr/>
                    <a:lstStyle/>
                    <a:p>
                      <a:pPr marL="63500" marR="63500" lvl="0" indent="0" algn="l"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                                      	 </a:t>
                      </a:r>
                      <a:endParaRPr sz="4000" u="none" strike="noStrike" cap="none">
                        <a:highlight>
                          <a:srgbClr val="FFFFFF"/>
                        </a:highlight>
                        <a:latin typeface="Calibri"/>
                        <a:ea typeface="Calibri"/>
                        <a:cs typeface="Calibri"/>
                        <a:sym typeface="Calibri"/>
                      </a:endParaRPr>
                    </a:p>
                    <a:p>
                      <a:pPr marL="63500" marR="63500" lvl="0" indent="0" algn="ctr" rtl="0">
                        <a:lnSpc>
                          <a:spcPct val="115000"/>
                        </a:lnSpc>
                        <a:spcBef>
                          <a:spcPts val="0"/>
                        </a:spcBef>
                        <a:spcAft>
                          <a:spcPts val="0"/>
                        </a:spcAft>
                        <a:buClr>
                          <a:srgbClr val="000000"/>
                        </a:buClr>
                        <a:buSzPts val="4000"/>
                        <a:buFont typeface="Arial"/>
                        <a:buNone/>
                      </a:pPr>
                      <a:r>
                        <a:rPr lang="en-US" sz="4000" b="1" u="none" strike="noStrike" cap="none">
                          <a:highlight>
                            <a:srgbClr val="FFFFFF"/>
                          </a:highlight>
                          <a:latin typeface="Calibri"/>
                          <a:ea typeface="Calibri"/>
                          <a:cs typeface="Calibri"/>
                          <a:sym typeface="Calibri"/>
                        </a:rPr>
                        <a:t>MODEL </a:t>
                      </a:r>
                      <a:endParaRPr sz="4000" b="1"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b="1" u="none" strike="noStrike" cap="none">
                          <a:highlight>
                            <a:srgbClr val="FFFFFF"/>
                          </a:highlight>
                          <a:latin typeface="Calibri"/>
                          <a:ea typeface="Calibri"/>
                          <a:cs typeface="Calibri"/>
                          <a:sym typeface="Calibri"/>
                        </a:rPr>
                        <a:t> </a:t>
                      </a:r>
                      <a:endParaRPr sz="4000" b="1" u="none" strike="noStrike" cap="none">
                        <a:highlight>
                          <a:srgbClr val="FFFFFF"/>
                        </a:highlight>
                        <a:latin typeface="Calibri"/>
                        <a:ea typeface="Calibri"/>
                        <a:cs typeface="Calibri"/>
                        <a:sym typeface="Calibri"/>
                      </a:endParaRPr>
                    </a:p>
                    <a:p>
                      <a:pPr marL="63500" marR="63500" lvl="0" indent="0" algn="ctr" rtl="0">
                        <a:lnSpc>
                          <a:spcPct val="115000"/>
                        </a:lnSpc>
                        <a:spcBef>
                          <a:spcPts val="0"/>
                        </a:spcBef>
                        <a:spcAft>
                          <a:spcPts val="0"/>
                        </a:spcAft>
                        <a:buClr>
                          <a:srgbClr val="000000"/>
                        </a:buClr>
                        <a:buSzPts val="4000"/>
                        <a:buFont typeface="Arial"/>
                        <a:buNone/>
                      </a:pPr>
                      <a:r>
                        <a:rPr lang="en-US" sz="4000" b="1" u="none" strike="noStrike" cap="none">
                          <a:highlight>
                            <a:srgbClr val="FFFFFF"/>
                          </a:highlight>
                          <a:latin typeface="Calibri"/>
                          <a:ea typeface="Calibri"/>
                          <a:cs typeface="Calibri"/>
                          <a:sym typeface="Calibri"/>
                        </a:rPr>
                        <a:t>TRAINING ACCURACY </a:t>
                      </a:r>
                      <a:endParaRPr sz="4000" b="1"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63500" lvl="0" indent="0" algn="l" rtl="0">
                        <a:lnSpc>
                          <a:spcPct val="115000"/>
                        </a:lnSpc>
                        <a:spcBef>
                          <a:spcPts val="0"/>
                        </a:spcBef>
                        <a:spcAft>
                          <a:spcPts val="0"/>
                        </a:spcAft>
                        <a:buClr>
                          <a:srgbClr val="000000"/>
                        </a:buClr>
                        <a:buSzPts val="4000"/>
                        <a:buFont typeface="Arial"/>
                        <a:buNone/>
                      </a:pPr>
                      <a:r>
                        <a:rPr lang="en-US" sz="4000" b="1" u="none" strike="noStrike" cap="none">
                          <a:highlight>
                            <a:srgbClr val="FFFFFF"/>
                          </a:highlight>
                          <a:latin typeface="Calibri"/>
                          <a:ea typeface="Calibri"/>
                          <a:cs typeface="Calibri"/>
                          <a:sym typeface="Calibri"/>
                        </a:rPr>
                        <a:t> </a:t>
                      </a:r>
                      <a:endParaRPr sz="4000" b="1" u="none" strike="noStrike" cap="none">
                        <a:highlight>
                          <a:srgbClr val="FFFFFF"/>
                        </a:highlight>
                        <a:latin typeface="Calibri"/>
                        <a:ea typeface="Calibri"/>
                        <a:cs typeface="Calibri"/>
                        <a:sym typeface="Calibri"/>
                      </a:endParaRPr>
                    </a:p>
                    <a:p>
                      <a:pPr marL="63500" marR="63500" lvl="0" indent="0" algn="ctr" rtl="0">
                        <a:lnSpc>
                          <a:spcPct val="115000"/>
                        </a:lnSpc>
                        <a:spcBef>
                          <a:spcPts val="0"/>
                        </a:spcBef>
                        <a:spcAft>
                          <a:spcPts val="0"/>
                        </a:spcAft>
                        <a:buClr>
                          <a:srgbClr val="000000"/>
                        </a:buClr>
                        <a:buSzPts val="4000"/>
                        <a:buFont typeface="Arial"/>
                        <a:buNone/>
                      </a:pPr>
                      <a:r>
                        <a:rPr lang="en-US" sz="4000" b="1" u="none" strike="noStrike" cap="none">
                          <a:highlight>
                            <a:srgbClr val="FFFFFF"/>
                          </a:highlight>
                          <a:latin typeface="Calibri"/>
                          <a:ea typeface="Calibri"/>
                          <a:cs typeface="Calibri"/>
                          <a:sym typeface="Calibri"/>
                        </a:rPr>
                        <a:t>TESTING  ACCURACY </a:t>
                      </a:r>
                      <a:endParaRPr sz="4000" b="1"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56850">
                <a:tc>
                  <a:txBody>
                    <a:bodyPr/>
                    <a:lstStyle/>
                    <a:p>
                      <a:pPr marL="63500" marR="63500" lvl="0" indent="0" algn="l"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Support Vector Machine (SVM)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15.78%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13.79%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56850">
                <a:tc>
                  <a:txBody>
                    <a:bodyPr/>
                    <a:lstStyle/>
                    <a:p>
                      <a:pPr marL="63500" marR="63500" lvl="0" indent="0" algn="l"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Decision Tree (DT)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46.44%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44.26%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056850">
                <a:tc>
                  <a:txBody>
                    <a:bodyPr/>
                    <a:lstStyle/>
                    <a:p>
                      <a:pPr marL="63500" marR="63500" lvl="0" indent="0" algn="l"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Multilayer Perceptron (MLP)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19.19%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16.28%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056850">
                <a:tc>
                  <a:txBody>
                    <a:bodyPr/>
                    <a:lstStyle/>
                    <a:p>
                      <a:pPr marL="63500" marR="63500" lvl="0" indent="0" algn="l"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Long Short-Term Memory (LSTM)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16.34%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12.9%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596125">
                <a:tc>
                  <a:txBody>
                    <a:bodyPr/>
                    <a:lstStyle/>
                    <a:p>
                      <a:pPr marL="63500" marR="63500" lvl="0" indent="0" algn="l"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Convolutional Neural Networks (CNN)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69.45%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67%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134b05f03f1_2_13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6" name="Google Shape;396;g134b05f03f1_2_13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7" name="Google Shape;397;g134b05f03f1_2_13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8" name="Google Shape;398;g134b05f03f1_2_13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9" name="Google Shape;399;g134b05f03f1_2_13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400" name="Google Shape;400;g134b05f03f1_2_130"/>
          <p:cNvSpPr txBox="1"/>
          <p:nvPr/>
        </p:nvSpPr>
        <p:spPr>
          <a:xfrm>
            <a:off x="4774725" y="234725"/>
            <a:ext cx="12076200" cy="8433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chemeClr val="dk1"/>
              </a:buClr>
              <a:buSzPts val="5400"/>
              <a:buFont typeface="Calibri"/>
              <a:buNone/>
            </a:pPr>
            <a:r>
              <a:rPr lang="en-US" sz="5400" b="1" i="0" u="none" strike="noStrike" cap="none">
                <a:solidFill>
                  <a:srgbClr val="000000"/>
                </a:solidFill>
                <a:latin typeface="Calibri"/>
                <a:ea typeface="Calibri"/>
                <a:cs typeface="Calibri"/>
                <a:sym typeface="Calibri"/>
              </a:rPr>
              <a:t>CONFUSION MATRIX AND F1-SCORES</a:t>
            </a:r>
            <a:endParaRPr sz="5400" b="1" i="0" u="none" strike="noStrike" cap="none">
              <a:solidFill>
                <a:srgbClr val="000000"/>
              </a:solidFill>
              <a:latin typeface="Calibri"/>
              <a:ea typeface="Calibri"/>
              <a:cs typeface="Calibri"/>
              <a:sym typeface="Calibri"/>
            </a:endParaRPr>
          </a:p>
        </p:txBody>
      </p:sp>
      <p:sp>
        <p:nvSpPr>
          <p:cNvPr id="401" name="Google Shape;401;g134b05f03f1_2_13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402" name="Google Shape;402;g134b05f03f1_2_13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03" name="Google Shape;403;g134b05f03f1_2_13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404" name="Google Shape;404;g134b05f03f1_2_13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24</a:t>
            </a:fld>
            <a:endParaRPr sz="1400" b="0" i="0" u="none" strike="noStrike" cap="none">
              <a:solidFill>
                <a:srgbClr val="000000"/>
              </a:solidFill>
              <a:latin typeface="Arial"/>
              <a:ea typeface="Arial"/>
              <a:cs typeface="Arial"/>
              <a:sym typeface="Arial"/>
            </a:endParaRPr>
          </a:p>
        </p:txBody>
      </p:sp>
      <p:sp>
        <p:nvSpPr>
          <p:cNvPr id="405" name="Google Shape;405;g134b05f03f1_2_130"/>
          <p:cNvSpPr txBox="1"/>
          <p:nvPr/>
        </p:nvSpPr>
        <p:spPr>
          <a:xfrm>
            <a:off x="1319425" y="6957050"/>
            <a:ext cx="16602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Calibri"/>
              <a:ea typeface="Calibri"/>
              <a:cs typeface="Calibri"/>
              <a:sym typeface="Calibri"/>
            </a:endParaRPr>
          </a:p>
        </p:txBody>
      </p:sp>
      <p:pic>
        <p:nvPicPr>
          <p:cNvPr id="406" name="Google Shape;406;g134b05f03f1_2_130"/>
          <p:cNvPicPr preferRelativeResize="0"/>
          <p:nvPr/>
        </p:nvPicPr>
        <p:blipFill rotWithShape="1">
          <a:blip r:embed="rId4">
            <a:alphaModFix/>
          </a:blip>
          <a:srcRect l="2575" t="24297" r="39933" b="7831"/>
          <a:stretch/>
        </p:blipFill>
        <p:spPr>
          <a:xfrm>
            <a:off x="2217075" y="2832388"/>
            <a:ext cx="14633849" cy="7646200"/>
          </a:xfrm>
          <a:prstGeom prst="rect">
            <a:avLst/>
          </a:prstGeom>
          <a:noFill/>
          <a:ln>
            <a:noFill/>
          </a:ln>
        </p:spPr>
      </p:pic>
      <p:sp>
        <p:nvSpPr>
          <p:cNvPr id="407" name="Google Shape;407;g134b05f03f1_2_130"/>
          <p:cNvSpPr txBox="1"/>
          <p:nvPr/>
        </p:nvSpPr>
        <p:spPr>
          <a:xfrm>
            <a:off x="1319425" y="1841000"/>
            <a:ext cx="14906700" cy="8004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100000"/>
              </a:lnSpc>
              <a:spcBef>
                <a:spcPts val="0"/>
              </a:spcBef>
              <a:spcAft>
                <a:spcPts val="0"/>
              </a:spcAft>
              <a:buClr>
                <a:srgbClr val="000000"/>
              </a:buClr>
              <a:buSzPts val="4000"/>
              <a:buFont typeface="Calibri"/>
              <a:buAutoNum type="arabicParenR"/>
            </a:pPr>
            <a:r>
              <a:rPr lang="en-US" sz="4000" b="0" i="0" u="none" strike="noStrike" cap="none">
                <a:solidFill>
                  <a:srgbClr val="000000"/>
                </a:solidFill>
                <a:latin typeface="Calibri"/>
                <a:ea typeface="Calibri"/>
                <a:cs typeface="Calibri"/>
                <a:sym typeface="Calibri"/>
              </a:rPr>
              <a:t>SVM</a:t>
            </a:r>
            <a:endParaRPr sz="4000" b="0" i="0" u="none" strike="noStrike" cap="non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134b05f03f1_2_64"/>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3" name="Google Shape;413;g134b05f03f1_2_64"/>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4" name="Google Shape;414;g134b05f03f1_2_64"/>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5" name="Google Shape;415;g134b05f03f1_2_64"/>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g134b05f03f1_2_64"/>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417" name="Google Shape;417;g134b05f03f1_2_64"/>
          <p:cNvSpPr txBox="1"/>
          <p:nvPr/>
        </p:nvSpPr>
        <p:spPr>
          <a:xfrm>
            <a:off x="5262525" y="217175"/>
            <a:ext cx="10242600" cy="2277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chemeClr val="dk1"/>
              </a:buClr>
              <a:buSzPts val="5400"/>
              <a:buFont typeface="Calibri"/>
              <a:buNone/>
            </a:pPr>
            <a:endParaRPr sz="1400" b="0" i="0" u="none" strike="noStrike" cap="none">
              <a:solidFill>
                <a:srgbClr val="000000"/>
              </a:solidFill>
              <a:latin typeface="Arial"/>
              <a:ea typeface="Arial"/>
              <a:cs typeface="Arial"/>
              <a:sym typeface="Arial"/>
            </a:endParaRPr>
          </a:p>
        </p:txBody>
      </p:sp>
      <p:sp>
        <p:nvSpPr>
          <p:cNvPr id="418" name="Google Shape;418;g134b05f03f1_2_64"/>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419" name="Google Shape;419;g134b05f03f1_2_64"/>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20" name="Google Shape;420;g134b05f03f1_2_64"/>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421" name="Google Shape;421;g134b05f03f1_2_64"/>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25</a:t>
            </a:fld>
            <a:endParaRPr sz="1400" b="0" i="0" u="none" strike="noStrike" cap="none">
              <a:solidFill>
                <a:srgbClr val="000000"/>
              </a:solidFill>
              <a:latin typeface="Arial"/>
              <a:ea typeface="Arial"/>
              <a:cs typeface="Arial"/>
              <a:sym typeface="Arial"/>
            </a:endParaRPr>
          </a:p>
        </p:txBody>
      </p:sp>
      <p:sp>
        <p:nvSpPr>
          <p:cNvPr id="422" name="Google Shape;422;g134b05f03f1_2_64"/>
          <p:cNvSpPr txBox="1"/>
          <p:nvPr/>
        </p:nvSpPr>
        <p:spPr>
          <a:xfrm>
            <a:off x="1319425" y="6957050"/>
            <a:ext cx="16602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Calibri"/>
              <a:ea typeface="Calibri"/>
              <a:cs typeface="Calibri"/>
              <a:sym typeface="Calibri"/>
            </a:endParaRPr>
          </a:p>
        </p:txBody>
      </p:sp>
      <p:sp>
        <p:nvSpPr>
          <p:cNvPr id="423" name="Google Shape;423;g134b05f03f1_2_64"/>
          <p:cNvSpPr txBox="1"/>
          <p:nvPr/>
        </p:nvSpPr>
        <p:spPr>
          <a:xfrm>
            <a:off x="1319425" y="1614525"/>
            <a:ext cx="149067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Calibri"/>
                <a:ea typeface="Calibri"/>
                <a:cs typeface="Calibri"/>
                <a:sym typeface="Calibri"/>
              </a:rPr>
              <a:t>2) DECISION TREE</a:t>
            </a:r>
            <a:endParaRPr sz="4000" b="0" i="0" u="none" strike="noStrike" cap="none">
              <a:solidFill>
                <a:srgbClr val="000000"/>
              </a:solidFill>
              <a:latin typeface="Calibri"/>
              <a:ea typeface="Calibri"/>
              <a:cs typeface="Calibri"/>
              <a:sym typeface="Calibri"/>
            </a:endParaRPr>
          </a:p>
        </p:txBody>
      </p:sp>
      <p:pic>
        <p:nvPicPr>
          <p:cNvPr id="424" name="Google Shape;424;g134b05f03f1_2_64"/>
          <p:cNvPicPr preferRelativeResize="0"/>
          <p:nvPr/>
        </p:nvPicPr>
        <p:blipFill rotWithShape="1">
          <a:blip r:embed="rId4">
            <a:alphaModFix/>
          </a:blip>
          <a:srcRect l="2701" t="22128" r="40660" b="11479"/>
          <a:stretch/>
        </p:blipFill>
        <p:spPr>
          <a:xfrm>
            <a:off x="1319425" y="2414925"/>
            <a:ext cx="17598724" cy="8102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34b05f03f1_2_7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0" name="Google Shape;430;g134b05f03f1_2_7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1" name="Google Shape;431;g134b05f03f1_2_7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2" name="Google Shape;432;g134b05f03f1_2_7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3" name="Google Shape;433;g134b05f03f1_2_78"/>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434" name="Google Shape;434;g134b05f03f1_2_78"/>
          <p:cNvSpPr txBox="1"/>
          <p:nvPr/>
        </p:nvSpPr>
        <p:spPr>
          <a:xfrm>
            <a:off x="5262525" y="217175"/>
            <a:ext cx="10242600" cy="2277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chemeClr val="dk1"/>
              </a:buClr>
              <a:buSzPts val="5400"/>
              <a:buFont typeface="Calibri"/>
              <a:buNone/>
            </a:pPr>
            <a:endParaRPr sz="1400" b="0" i="0" u="none" strike="noStrike" cap="none">
              <a:solidFill>
                <a:srgbClr val="000000"/>
              </a:solidFill>
              <a:latin typeface="Arial"/>
              <a:ea typeface="Arial"/>
              <a:cs typeface="Arial"/>
              <a:sym typeface="Arial"/>
            </a:endParaRPr>
          </a:p>
        </p:txBody>
      </p:sp>
      <p:sp>
        <p:nvSpPr>
          <p:cNvPr id="435" name="Google Shape;435;g134b05f03f1_2_78"/>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436" name="Google Shape;436;g134b05f03f1_2_78"/>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37" name="Google Shape;437;g134b05f03f1_2_78"/>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438" name="Google Shape;438;g134b05f03f1_2_78"/>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26</a:t>
            </a:fld>
            <a:endParaRPr sz="1400" b="0" i="0" u="none" strike="noStrike" cap="none">
              <a:solidFill>
                <a:srgbClr val="000000"/>
              </a:solidFill>
              <a:latin typeface="Arial"/>
              <a:ea typeface="Arial"/>
              <a:cs typeface="Arial"/>
              <a:sym typeface="Arial"/>
            </a:endParaRPr>
          </a:p>
        </p:txBody>
      </p:sp>
      <p:sp>
        <p:nvSpPr>
          <p:cNvPr id="439" name="Google Shape;439;g134b05f03f1_2_78"/>
          <p:cNvSpPr txBox="1"/>
          <p:nvPr/>
        </p:nvSpPr>
        <p:spPr>
          <a:xfrm>
            <a:off x="1008050" y="1373275"/>
            <a:ext cx="16602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Calibri"/>
              <a:ea typeface="Calibri"/>
              <a:cs typeface="Calibri"/>
              <a:sym typeface="Calibri"/>
            </a:endParaRPr>
          </a:p>
        </p:txBody>
      </p:sp>
      <p:sp>
        <p:nvSpPr>
          <p:cNvPr id="440" name="Google Shape;440;g134b05f03f1_2_78"/>
          <p:cNvSpPr txBox="1"/>
          <p:nvPr/>
        </p:nvSpPr>
        <p:spPr>
          <a:xfrm>
            <a:off x="1475350" y="1580350"/>
            <a:ext cx="149067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Calibri"/>
                <a:ea typeface="Calibri"/>
                <a:cs typeface="Calibri"/>
                <a:sym typeface="Calibri"/>
              </a:rPr>
              <a:t>3) MULTILAYER PERCEPTRON </a:t>
            </a:r>
            <a:endParaRPr sz="4000" b="0" i="0" u="none" strike="noStrike" cap="none">
              <a:solidFill>
                <a:srgbClr val="000000"/>
              </a:solidFill>
              <a:latin typeface="Calibri"/>
              <a:ea typeface="Calibri"/>
              <a:cs typeface="Calibri"/>
              <a:sym typeface="Calibri"/>
            </a:endParaRPr>
          </a:p>
        </p:txBody>
      </p:sp>
      <p:pic>
        <p:nvPicPr>
          <p:cNvPr id="441" name="Google Shape;441;g134b05f03f1_2_78"/>
          <p:cNvPicPr preferRelativeResize="0"/>
          <p:nvPr/>
        </p:nvPicPr>
        <p:blipFill rotWithShape="1">
          <a:blip r:embed="rId4">
            <a:alphaModFix/>
          </a:blip>
          <a:srcRect l="2681" t="21583" r="16803" b="13248"/>
          <a:stretch/>
        </p:blipFill>
        <p:spPr>
          <a:xfrm>
            <a:off x="1475350" y="2380750"/>
            <a:ext cx="17623975" cy="8136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134b05f03f1_2_92"/>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7" name="Google Shape;447;g134b05f03f1_2_92"/>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8" name="Google Shape;448;g134b05f03f1_2_92"/>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9" name="Google Shape;449;g134b05f03f1_2_92"/>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50" name="Google Shape;450;g134b05f03f1_2_92"/>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451" name="Google Shape;451;g134b05f03f1_2_92"/>
          <p:cNvSpPr txBox="1"/>
          <p:nvPr/>
        </p:nvSpPr>
        <p:spPr>
          <a:xfrm>
            <a:off x="5262525" y="217175"/>
            <a:ext cx="10242600" cy="2277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chemeClr val="dk1"/>
              </a:buClr>
              <a:buSzPts val="5400"/>
              <a:buFont typeface="Calibri"/>
              <a:buNone/>
            </a:pPr>
            <a:endParaRPr sz="1400" b="0" i="0" u="none" strike="noStrike" cap="none">
              <a:solidFill>
                <a:srgbClr val="000000"/>
              </a:solidFill>
              <a:latin typeface="Arial"/>
              <a:ea typeface="Arial"/>
              <a:cs typeface="Arial"/>
              <a:sym typeface="Arial"/>
            </a:endParaRPr>
          </a:p>
        </p:txBody>
      </p:sp>
      <p:sp>
        <p:nvSpPr>
          <p:cNvPr id="452" name="Google Shape;452;g134b05f03f1_2_92"/>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453" name="Google Shape;453;g134b05f03f1_2_92"/>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54" name="Google Shape;454;g134b05f03f1_2_92"/>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455" name="Google Shape;455;g134b05f03f1_2_92"/>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27</a:t>
            </a:fld>
            <a:endParaRPr sz="1400" b="0" i="0" u="none" strike="noStrike" cap="none">
              <a:solidFill>
                <a:srgbClr val="000000"/>
              </a:solidFill>
              <a:latin typeface="Arial"/>
              <a:ea typeface="Arial"/>
              <a:cs typeface="Arial"/>
              <a:sym typeface="Arial"/>
            </a:endParaRPr>
          </a:p>
        </p:txBody>
      </p:sp>
      <p:sp>
        <p:nvSpPr>
          <p:cNvPr id="456" name="Google Shape;456;g134b05f03f1_2_92"/>
          <p:cNvSpPr txBox="1"/>
          <p:nvPr/>
        </p:nvSpPr>
        <p:spPr>
          <a:xfrm>
            <a:off x="1319425" y="6957050"/>
            <a:ext cx="16602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Calibri"/>
              <a:ea typeface="Calibri"/>
              <a:cs typeface="Calibri"/>
              <a:sym typeface="Calibri"/>
            </a:endParaRPr>
          </a:p>
        </p:txBody>
      </p:sp>
      <p:sp>
        <p:nvSpPr>
          <p:cNvPr id="457" name="Google Shape;457;g134b05f03f1_2_92"/>
          <p:cNvSpPr txBox="1"/>
          <p:nvPr/>
        </p:nvSpPr>
        <p:spPr>
          <a:xfrm>
            <a:off x="1320075" y="1554450"/>
            <a:ext cx="149067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Calibri"/>
                <a:ea typeface="Calibri"/>
                <a:cs typeface="Calibri"/>
                <a:sym typeface="Calibri"/>
              </a:rPr>
              <a:t>4) LONG SHORT TERM MEMORY</a:t>
            </a:r>
            <a:endParaRPr sz="4000" b="0" i="0" u="none" strike="noStrike" cap="none">
              <a:solidFill>
                <a:srgbClr val="000000"/>
              </a:solidFill>
              <a:latin typeface="Calibri"/>
              <a:ea typeface="Calibri"/>
              <a:cs typeface="Calibri"/>
              <a:sym typeface="Calibri"/>
            </a:endParaRPr>
          </a:p>
        </p:txBody>
      </p:sp>
      <p:pic>
        <p:nvPicPr>
          <p:cNvPr id="458" name="Google Shape;458;g134b05f03f1_2_92"/>
          <p:cNvPicPr preferRelativeResize="0"/>
          <p:nvPr/>
        </p:nvPicPr>
        <p:blipFill rotWithShape="1">
          <a:blip r:embed="rId4">
            <a:alphaModFix/>
          </a:blip>
          <a:srcRect l="2612" t="26318" r="13642" b="10386"/>
          <a:stretch/>
        </p:blipFill>
        <p:spPr>
          <a:xfrm>
            <a:off x="1552975" y="2354850"/>
            <a:ext cx="17546349" cy="8162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g134b05f03f1_2_106"/>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4" name="Google Shape;464;g134b05f03f1_2_106"/>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5" name="Google Shape;465;g134b05f03f1_2_106"/>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6" name="Google Shape;466;g134b05f03f1_2_106"/>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67" name="Google Shape;467;g134b05f03f1_2_106"/>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468" name="Google Shape;468;g134b05f03f1_2_106"/>
          <p:cNvSpPr txBox="1"/>
          <p:nvPr/>
        </p:nvSpPr>
        <p:spPr>
          <a:xfrm>
            <a:off x="5262525" y="217175"/>
            <a:ext cx="10242600" cy="2277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chemeClr val="dk1"/>
              </a:buClr>
              <a:buSzPts val="5400"/>
              <a:buFont typeface="Calibri"/>
              <a:buNone/>
            </a:pPr>
            <a:endParaRPr sz="1400" b="0" i="0" u="none" strike="noStrike" cap="none">
              <a:solidFill>
                <a:srgbClr val="000000"/>
              </a:solidFill>
              <a:latin typeface="Arial"/>
              <a:ea typeface="Arial"/>
              <a:cs typeface="Arial"/>
              <a:sym typeface="Arial"/>
            </a:endParaRPr>
          </a:p>
        </p:txBody>
      </p:sp>
      <p:sp>
        <p:nvSpPr>
          <p:cNvPr id="469" name="Google Shape;469;g134b05f03f1_2_106"/>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470" name="Google Shape;470;g134b05f03f1_2_106"/>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71" name="Google Shape;471;g134b05f03f1_2_106"/>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472" name="Google Shape;472;g134b05f03f1_2_106"/>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28</a:t>
            </a:fld>
            <a:endParaRPr sz="1400" b="0" i="0" u="none" strike="noStrike" cap="none">
              <a:solidFill>
                <a:srgbClr val="000000"/>
              </a:solidFill>
              <a:latin typeface="Arial"/>
              <a:ea typeface="Arial"/>
              <a:cs typeface="Arial"/>
              <a:sym typeface="Arial"/>
            </a:endParaRPr>
          </a:p>
        </p:txBody>
      </p:sp>
      <p:sp>
        <p:nvSpPr>
          <p:cNvPr id="473" name="Google Shape;473;g134b05f03f1_2_106"/>
          <p:cNvSpPr txBox="1"/>
          <p:nvPr/>
        </p:nvSpPr>
        <p:spPr>
          <a:xfrm>
            <a:off x="1319425" y="6957050"/>
            <a:ext cx="16602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Calibri"/>
              <a:ea typeface="Calibri"/>
              <a:cs typeface="Calibri"/>
              <a:sym typeface="Calibri"/>
            </a:endParaRPr>
          </a:p>
        </p:txBody>
      </p:sp>
      <p:sp>
        <p:nvSpPr>
          <p:cNvPr id="474" name="Google Shape;474;g134b05f03f1_2_106"/>
          <p:cNvSpPr txBox="1"/>
          <p:nvPr/>
        </p:nvSpPr>
        <p:spPr>
          <a:xfrm>
            <a:off x="1553000" y="1528575"/>
            <a:ext cx="149067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Calibri"/>
                <a:ea typeface="Calibri"/>
                <a:cs typeface="Calibri"/>
                <a:sym typeface="Calibri"/>
              </a:rPr>
              <a:t>5) CONVOLUTIONAL NEURAL NETWORK</a:t>
            </a:r>
            <a:endParaRPr sz="4000" b="0" i="0" u="none" strike="noStrike" cap="none">
              <a:solidFill>
                <a:srgbClr val="000000"/>
              </a:solidFill>
              <a:latin typeface="Calibri"/>
              <a:ea typeface="Calibri"/>
              <a:cs typeface="Calibri"/>
              <a:sym typeface="Calibri"/>
            </a:endParaRPr>
          </a:p>
        </p:txBody>
      </p:sp>
      <p:pic>
        <p:nvPicPr>
          <p:cNvPr id="475" name="Google Shape;475;g134b05f03f1_2_106"/>
          <p:cNvPicPr preferRelativeResize="0"/>
          <p:nvPr/>
        </p:nvPicPr>
        <p:blipFill rotWithShape="1">
          <a:blip r:embed="rId4">
            <a:alphaModFix/>
          </a:blip>
          <a:srcRect l="2507" t="24042" r="48523" b="28546"/>
          <a:stretch/>
        </p:blipFill>
        <p:spPr>
          <a:xfrm>
            <a:off x="1553000" y="2460250"/>
            <a:ext cx="17546325" cy="805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134b05f03f1_2_4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1" name="Google Shape;481;g134b05f03f1_2_4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Google Shape;482;g134b05f03f1_2_4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3" name="Google Shape;483;g134b05f03f1_2_4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4" name="Google Shape;484;g134b05f03f1_2_48"/>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485" name="Google Shape;485;g134b05f03f1_2_48"/>
          <p:cNvSpPr txBox="1"/>
          <p:nvPr/>
        </p:nvSpPr>
        <p:spPr>
          <a:xfrm>
            <a:off x="7023125" y="348900"/>
            <a:ext cx="12076200" cy="8433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chemeClr val="dk1"/>
              </a:buClr>
              <a:buSzPts val="5400"/>
              <a:buFont typeface="Calibri"/>
              <a:buNone/>
            </a:pPr>
            <a:r>
              <a:rPr lang="en-US" sz="5400" b="1" i="0" u="none" strike="noStrike" cap="none">
                <a:solidFill>
                  <a:srgbClr val="000000"/>
                </a:solidFill>
                <a:latin typeface="Calibri"/>
                <a:ea typeface="Calibri"/>
                <a:cs typeface="Calibri"/>
                <a:sym typeface="Calibri"/>
              </a:rPr>
              <a:t>EPOCH ANALYSIS</a:t>
            </a:r>
            <a:endParaRPr sz="5400" b="1" i="0" u="none" strike="noStrike" cap="none">
              <a:solidFill>
                <a:srgbClr val="000000"/>
              </a:solidFill>
              <a:latin typeface="Calibri"/>
              <a:ea typeface="Calibri"/>
              <a:cs typeface="Calibri"/>
              <a:sym typeface="Calibri"/>
            </a:endParaRPr>
          </a:p>
        </p:txBody>
      </p:sp>
      <p:sp>
        <p:nvSpPr>
          <p:cNvPr id="486" name="Google Shape;486;g134b05f03f1_2_48"/>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487" name="Google Shape;487;g134b05f03f1_2_48"/>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488" name="Google Shape;488;g134b05f03f1_2_48"/>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489" name="Google Shape;489;g134b05f03f1_2_48"/>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29</a:t>
            </a:fld>
            <a:endParaRPr sz="1400" b="0" i="0" u="none" strike="noStrike" cap="none">
              <a:solidFill>
                <a:srgbClr val="000000"/>
              </a:solidFill>
              <a:latin typeface="Arial"/>
              <a:ea typeface="Arial"/>
              <a:cs typeface="Arial"/>
              <a:sym typeface="Arial"/>
            </a:endParaRPr>
          </a:p>
        </p:txBody>
      </p:sp>
      <p:sp>
        <p:nvSpPr>
          <p:cNvPr id="490" name="Google Shape;490;g134b05f03f1_2_48"/>
          <p:cNvSpPr txBox="1"/>
          <p:nvPr/>
        </p:nvSpPr>
        <p:spPr>
          <a:xfrm>
            <a:off x="1319425" y="6957050"/>
            <a:ext cx="16602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Calibri"/>
              <a:ea typeface="Calibri"/>
              <a:cs typeface="Calibri"/>
              <a:sym typeface="Calibri"/>
            </a:endParaRPr>
          </a:p>
        </p:txBody>
      </p:sp>
      <p:sp>
        <p:nvSpPr>
          <p:cNvPr id="491" name="Google Shape;491;g134b05f03f1_2_48"/>
          <p:cNvSpPr txBox="1"/>
          <p:nvPr/>
        </p:nvSpPr>
        <p:spPr>
          <a:xfrm>
            <a:off x="1319425" y="1841000"/>
            <a:ext cx="149067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000000"/>
              </a:solidFill>
              <a:latin typeface="Calibri"/>
              <a:ea typeface="Calibri"/>
              <a:cs typeface="Calibri"/>
              <a:sym typeface="Calibri"/>
            </a:endParaRPr>
          </a:p>
        </p:txBody>
      </p:sp>
      <p:graphicFrame>
        <p:nvGraphicFramePr>
          <p:cNvPr id="492" name="Google Shape;492;g134b05f03f1_2_48"/>
          <p:cNvGraphicFramePr/>
          <p:nvPr/>
        </p:nvGraphicFramePr>
        <p:xfrm>
          <a:off x="788375" y="1408050"/>
          <a:ext cx="3000000" cy="3000000"/>
        </p:xfrm>
        <a:graphic>
          <a:graphicData uri="http://schemas.openxmlformats.org/drawingml/2006/table">
            <a:tbl>
              <a:tblPr>
                <a:noFill/>
                <a:tableStyleId>{8C4E6D25-35EB-4DD8-8006-31BF712051F4}</a:tableStyleId>
              </a:tblPr>
              <a:tblGrid>
                <a:gridCol w="4631850">
                  <a:extLst>
                    <a:ext uri="{9D8B030D-6E8A-4147-A177-3AD203B41FA5}">
                      <a16:colId xmlns:a16="http://schemas.microsoft.com/office/drawing/2014/main" val="20000"/>
                    </a:ext>
                  </a:extLst>
                </a:gridCol>
                <a:gridCol w="4631850">
                  <a:extLst>
                    <a:ext uri="{9D8B030D-6E8A-4147-A177-3AD203B41FA5}">
                      <a16:colId xmlns:a16="http://schemas.microsoft.com/office/drawing/2014/main" val="20001"/>
                    </a:ext>
                  </a:extLst>
                </a:gridCol>
                <a:gridCol w="4631850">
                  <a:extLst>
                    <a:ext uri="{9D8B030D-6E8A-4147-A177-3AD203B41FA5}">
                      <a16:colId xmlns:a16="http://schemas.microsoft.com/office/drawing/2014/main" val="20002"/>
                    </a:ext>
                  </a:extLst>
                </a:gridCol>
                <a:gridCol w="4631850">
                  <a:extLst>
                    <a:ext uri="{9D8B030D-6E8A-4147-A177-3AD203B41FA5}">
                      <a16:colId xmlns:a16="http://schemas.microsoft.com/office/drawing/2014/main" val="20003"/>
                    </a:ext>
                  </a:extLst>
                </a:gridCol>
              </a:tblGrid>
              <a:tr h="1496675">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b="1" u="none" strike="noStrike" cap="none">
                          <a:highlight>
                            <a:srgbClr val="FFFFFF"/>
                          </a:highlight>
                          <a:latin typeface="Calibri"/>
                          <a:ea typeface="Calibri"/>
                          <a:cs typeface="Calibri"/>
                          <a:sym typeface="Calibri"/>
                        </a:rPr>
                        <a:t>NO. OF EPOCHS </a:t>
                      </a:r>
                      <a:endParaRPr sz="4000" b="1" u="none" strike="noStrike" cap="none">
                        <a:highlight>
                          <a:srgbClr val="FFFFFF"/>
                        </a:highlight>
                        <a:latin typeface="Calibri"/>
                        <a:ea typeface="Calibri"/>
                        <a:cs typeface="Calibri"/>
                        <a:sym typeface="Calibr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b="1" u="none" strike="noStrike" cap="none">
                          <a:highlight>
                            <a:srgbClr val="FFFFFF"/>
                          </a:highlight>
                          <a:latin typeface="Calibri"/>
                          <a:ea typeface="Calibri"/>
                          <a:cs typeface="Calibri"/>
                          <a:sym typeface="Calibri"/>
                        </a:rPr>
                        <a:t>MLP </a:t>
                      </a:r>
                      <a:endParaRPr sz="4000" b="1" u="none" strike="noStrike" cap="none">
                        <a:highlight>
                          <a:srgbClr val="FFFFFF"/>
                        </a:highlight>
                        <a:latin typeface="Calibri"/>
                        <a:ea typeface="Calibri"/>
                        <a:cs typeface="Calibri"/>
                        <a:sym typeface="Calibr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b="1" u="none" strike="noStrike" cap="none">
                          <a:highlight>
                            <a:srgbClr val="FFFFFF"/>
                          </a:highlight>
                          <a:latin typeface="Calibri"/>
                          <a:ea typeface="Calibri"/>
                          <a:cs typeface="Calibri"/>
                          <a:sym typeface="Calibri"/>
                        </a:rPr>
                        <a:t>LSTM </a:t>
                      </a:r>
                      <a:endParaRPr sz="4000" b="1" u="none" strike="noStrike" cap="none">
                        <a:highlight>
                          <a:srgbClr val="FFFFFF"/>
                        </a:highlight>
                        <a:latin typeface="Calibri"/>
                        <a:ea typeface="Calibri"/>
                        <a:cs typeface="Calibri"/>
                        <a:sym typeface="Calibr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b="1" u="none" strike="noStrike" cap="none">
                          <a:highlight>
                            <a:srgbClr val="FFFFFF"/>
                          </a:highlight>
                          <a:latin typeface="Calibri"/>
                          <a:ea typeface="Calibri"/>
                          <a:cs typeface="Calibri"/>
                          <a:sym typeface="Calibri"/>
                        </a:rPr>
                        <a:t>CNN </a:t>
                      </a:r>
                      <a:endParaRPr sz="4000" b="1" u="none" strike="noStrike" cap="none">
                        <a:highlight>
                          <a:srgbClr val="FFFFFF"/>
                        </a:highlight>
                        <a:latin typeface="Calibri"/>
                        <a:ea typeface="Calibri"/>
                        <a:cs typeface="Calibri"/>
                        <a:sym typeface="Calibri"/>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96675">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5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9.08%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8.32%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32.41%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96675">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10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11.23%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10.65%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40.04%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96675">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15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14.56%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12.58%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48.78%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96675">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20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12.34%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13.33%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59.97%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96675">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25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16.28%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12.9%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63500" lvl="0" indent="0" algn="ctr" rtl="0">
                        <a:lnSpc>
                          <a:spcPct val="115000"/>
                        </a:lnSpc>
                        <a:spcBef>
                          <a:spcPts val="0"/>
                        </a:spcBef>
                        <a:spcAft>
                          <a:spcPts val="0"/>
                        </a:spcAft>
                        <a:buClr>
                          <a:srgbClr val="000000"/>
                        </a:buClr>
                        <a:buSzPts val="4000"/>
                        <a:buFont typeface="Arial"/>
                        <a:buNone/>
                      </a:pPr>
                      <a:r>
                        <a:rPr lang="en-US" sz="4000" u="none" strike="noStrike" cap="none">
                          <a:highlight>
                            <a:srgbClr val="FFFFFF"/>
                          </a:highlight>
                          <a:latin typeface="Calibri"/>
                          <a:ea typeface="Calibri"/>
                          <a:cs typeface="Calibri"/>
                          <a:sym typeface="Calibri"/>
                        </a:rPr>
                        <a:t>67% </a:t>
                      </a:r>
                      <a:endParaRPr sz="4000" u="none" strike="noStrike" cap="none">
                        <a:highlight>
                          <a:srgbClr val="FFFFFF"/>
                        </a:highlight>
                        <a:latin typeface="Calibri"/>
                        <a:ea typeface="Calibri"/>
                        <a:cs typeface="Calibri"/>
                        <a:sym typeface="Calibri"/>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93" name="Google Shape;493;g134b05f03f1_2_48"/>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000000"/>
                </a:solidFill>
                <a:highlight>
                  <a:srgbClr val="FFFFFF"/>
                </a:highlight>
                <a:latin typeface="Calibri"/>
                <a:ea typeface="Calibri"/>
                <a:cs typeface="Calibri"/>
                <a:sym typeface="Calibri"/>
              </a:rPr>
              <a:t> </a:t>
            </a:r>
            <a:endParaRPr sz="1100" b="0" i="0" u="none" strike="noStrike" cap="none">
              <a:solidFill>
                <a:srgbClr val="000000"/>
              </a:solidFill>
              <a:highlight>
                <a:srgbClr val="FFFFFF"/>
              </a:highlight>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5"/>
          <p:cNvSpPr txBox="1"/>
          <p:nvPr/>
        </p:nvSpPr>
        <p:spPr>
          <a:xfrm>
            <a:off x="-50" y="-25"/>
            <a:ext cx="20104200" cy="11309400"/>
          </a:xfrm>
          <a:prstGeom prst="rect">
            <a:avLst/>
          </a:prstGeom>
          <a:solidFill>
            <a:schemeClr val="lt1">
              <a:alpha val="96862"/>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 name="Google Shape;71;p5"/>
          <p:cNvSpPr txBox="1"/>
          <p:nvPr/>
        </p:nvSpPr>
        <p:spPr>
          <a:xfrm>
            <a:off x="1007975" y="1373175"/>
            <a:ext cx="18527700" cy="11821200"/>
          </a:xfrm>
          <a:prstGeom prst="rect">
            <a:avLst/>
          </a:prstGeom>
          <a:noFill/>
          <a:ln>
            <a:noFill/>
          </a:ln>
        </p:spPr>
        <p:txBody>
          <a:bodyPr spcFirstLastPara="1" wrap="square" lIns="0" tIns="12050" rIns="0" bIns="0" anchor="t" anchorCtr="0">
            <a:spAutoFit/>
          </a:bodyPr>
          <a:lstStyle/>
          <a:p>
            <a:pPr marL="457200" marR="0" lvl="0" indent="-457200" algn="just" rtl="0">
              <a:lnSpc>
                <a:spcPct val="101000"/>
              </a:lnSpc>
              <a:spcBef>
                <a:spcPts val="0"/>
              </a:spcBef>
              <a:spcAft>
                <a:spcPts val="0"/>
              </a:spcAft>
              <a:buClr>
                <a:schemeClr val="dk1"/>
              </a:buClr>
              <a:buSzPts val="4000"/>
              <a:buFont typeface="Calibri"/>
              <a:buChar char="❖"/>
            </a:pPr>
            <a:r>
              <a:rPr lang="en-US" sz="4000" b="0" i="0" u="none" strike="noStrike" cap="none">
                <a:solidFill>
                  <a:schemeClr val="dk1"/>
                </a:solidFill>
                <a:highlight>
                  <a:srgbClr val="FFFFFF"/>
                </a:highlight>
                <a:latin typeface="Calibri"/>
                <a:ea typeface="Calibri"/>
                <a:cs typeface="Calibri"/>
                <a:sym typeface="Calibri"/>
              </a:rPr>
              <a:t>Natural language processing[NLP] a theory-motivated range of computational techniques for the automatic analysis and representation of human language.</a:t>
            </a:r>
            <a:endParaRPr sz="4000" b="0" i="0" u="none" strike="noStrike" cap="none">
              <a:solidFill>
                <a:schemeClr val="dk1"/>
              </a:solidFill>
              <a:highlight>
                <a:srgbClr val="FFFFFF"/>
              </a:highlight>
              <a:latin typeface="Calibri"/>
              <a:ea typeface="Calibri"/>
              <a:cs typeface="Calibri"/>
              <a:sym typeface="Calibri"/>
            </a:endParaRPr>
          </a:p>
          <a:p>
            <a:pPr marL="45720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Calibri"/>
              <a:ea typeface="Calibri"/>
              <a:cs typeface="Calibri"/>
              <a:sym typeface="Calibri"/>
            </a:endParaRPr>
          </a:p>
          <a:p>
            <a:pPr marL="457200" marR="0" lvl="0" indent="-457200" algn="just" rtl="0">
              <a:lnSpc>
                <a:spcPct val="101000"/>
              </a:lnSpc>
              <a:spcBef>
                <a:spcPts val="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Emotion detection and recognition is a recent essential research area in Natural Language Processing (NLP) which may reveal some valuable input to a variety of purposes.</a:t>
            </a:r>
            <a:endParaRPr sz="4000" b="0" i="0" u="none" strike="noStrike" cap="none">
              <a:solidFill>
                <a:schemeClr val="dk1"/>
              </a:solidFill>
              <a:latin typeface="Calibri"/>
              <a:ea typeface="Calibri"/>
              <a:cs typeface="Calibri"/>
              <a:sym typeface="Calibri"/>
            </a:endParaRPr>
          </a:p>
          <a:p>
            <a:pPr marL="45720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a:p>
            <a:pPr marL="457200" marR="0" lvl="0" indent="-457200" algn="just" rtl="0">
              <a:lnSpc>
                <a:spcPct val="101000"/>
              </a:lnSpc>
              <a:spcBef>
                <a:spcPts val="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It can gauge how happy a population is, implores persuasive computing that enables us to give a consumer a personalized experience by better understanding his needs.</a:t>
            </a:r>
            <a:endParaRPr sz="4000" b="0" i="0" u="none" strike="noStrike" cap="none">
              <a:solidFill>
                <a:schemeClr val="dk1"/>
              </a:solidFill>
              <a:latin typeface="Calibri"/>
              <a:ea typeface="Calibri"/>
              <a:cs typeface="Calibri"/>
              <a:sym typeface="Calibri"/>
            </a:endParaRPr>
          </a:p>
          <a:p>
            <a:pPr marL="45720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a:p>
            <a:pPr marL="457200" marR="0" lvl="0" indent="-457200" algn="just" rtl="0">
              <a:lnSpc>
                <a:spcPct val="101000"/>
              </a:lnSpc>
              <a:spcBef>
                <a:spcPts val="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Semantic analysis has been widely used in NLP to understand language.</a:t>
            </a:r>
            <a:endParaRPr sz="4000" b="0" i="0" u="none" strike="noStrike" cap="none">
              <a:solidFill>
                <a:schemeClr val="dk1"/>
              </a:solidFill>
              <a:latin typeface="Calibri"/>
              <a:ea typeface="Calibri"/>
              <a:cs typeface="Calibri"/>
              <a:sym typeface="Calibri"/>
            </a:endParaRPr>
          </a:p>
          <a:p>
            <a:pPr marL="45720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a:p>
            <a:pPr marL="457200" marR="0" lvl="0" indent="-457200" algn="just" rtl="0">
              <a:lnSpc>
                <a:spcPct val="101000"/>
              </a:lnSpc>
              <a:spcBef>
                <a:spcPts val="0"/>
              </a:spcBef>
              <a:spcAft>
                <a:spcPts val="0"/>
              </a:spcAft>
              <a:buClr>
                <a:schemeClr val="dk1"/>
              </a:buClr>
              <a:buSzPts val="4000"/>
              <a:buFont typeface="Calibri"/>
              <a:buChar char="❖"/>
            </a:pPr>
            <a:r>
              <a:rPr lang="en-US" sz="4000" b="0" i="0" u="none" strike="noStrike" cap="none">
                <a:solidFill>
                  <a:schemeClr val="dk1"/>
                </a:solidFill>
                <a:latin typeface="Calibri"/>
                <a:ea typeface="Calibri"/>
                <a:cs typeface="Calibri"/>
                <a:sym typeface="Calibri"/>
              </a:rPr>
              <a:t>Emotions are not only important for human communications but also critical for human computer interactions.</a:t>
            </a:r>
            <a:endParaRPr sz="4000" b="0" i="0" u="none" strike="noStrike" cap="none">
              <a:solidFill>
                <a:schemeClr val="dk1"/>
              </a:solidFill>
              <a:latin typeface="Calibri"/>
              <a:ea typeface="Calibri"/>
              <a:cs typeface="Calibri"/>
              <a:sym typeface="Calibri"/>
            </a:endParaRPr>
          </a:p>
          <a:p>
            <a:pPr marL="45720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a:p>
            <a:pPr marL="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a:p>
            <a:pPr marL="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a:p>
            <a:pPr marL="45720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highlight>
                <a:schemeClr val="lt1"/>
              </a:highlight>
              <a:latin typeface="Calibri"/>
              <a:ea typeface="Calibri"/>
              <a:cs typeface="Calibri"/>
              <a:sym typeface="Calibri"/>
            </a:endParaRPr>
          </a:p>
          <a:p>
            <a:pPr marL="45720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latin typeface="Calibri"/>
              <a:ea typeface="Calibri"/>
              <a:cs typeface="Calibri"/>
              <a:sym typeface="Calibri"/>
            </a:endParaRPr>
          </a:p>
        </p:txBody>
      </p:sp>
      <p:sp>
        <p:nvSpPr>
          <p:cNvPr id="72" name="Google Shape;72;p5"/>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 name="Google Shape;73;p5"/>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 name="Google Shape;74;p5"/>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 name="Google Shape;75;p5"/>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 name="Google Shape;76;p5"/>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77" name="Google Shape;77;p5"/>
          <p:cNvSpPr txBox="1"/>
          <p:nvPr/>
        </p:nvSpPr>
        <p:spPr>
          <a:xfrm>
            <a:off x="4930750" y="3197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Introduction</a:t>
            </a:r>
            <a:endParaRPr sz="1400" b="0" i="0" u="none" strike="noStrike" cap="none">
              <a:solidFill>
                <a:srgbClr val="000000"/>
              </a:solidFill>
              <a:latin typeface="Calibri"/>
              <a:ea typeface="Calibri"/>
              <a:cs typeface="Calibri"/>
              <a:sym typeface="Calibri"/>
            </a:endParaRPr>
          </a:p>
        </p:txBody>
      </p:sp>
      <p:sp>
        <p:nvSpPr>
          <p:cNvPr id="78" name="Google Shape;78;p5"/>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79" name="Google Shape;79;p5"/>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80" name="Google Shape;80;p5"/>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81" name="Google Shape;81;p5"/>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479b6eeafb_3_1"/>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99" name="Google Shape;499;g1479b6eeafb_3_1"/>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0" name="Google Shape;500;g1479b6eeafb_3_1"/>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1" name="Google Shape;501;g1479b6eeafb_3_1"/>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02" name="Google Shape;502;g1479b6eeafb_3_1"/>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503" name="Google Shape;503;g1479b6eeafb_3_1"/>
          <p:cNvSpPr txBox="1"/>
          <p:nvPr/>
        </p:nvSpPr>
        <p:spPr>
          <a:xfrm>
            <a:off x="7633075" y="181925"/>
            <a:ext cx="3974700" cy="843300"/>
          </a:xfrm>
          <a:prstGeom prst="rect">
            <a:avLst/>
          </a:prstGeom>
          <a:noFill/>
          <a:ln>
            <a:noFill/>
          </a:ln>
        </p:spPr>
        <p:txBody>
          <a:bodyPr spcFirstLastPara="1" wrap="square" lIns="0" tIns="12050" rIns="0" bIns="0" anchor="t" anchorCtr="0">
            <a:spAutoFit/>
          </a:bodyPr>
          <a:lstStyle/>
          <a:p>
            <a:pPr marL="0" marR="0" lvl="0" indent="0" algn="l" rtl="0">
              <a:lnSpc>
                <a:spcPct val="100000"/>
              </a:lnSpc>
              <a:spcBef>
                <a:spcPts val="0"/>
              </a:spcBef>
              <a:spcAft>
                <a:spcPts val="0"/>
              </a:spcAft>
              <a:buClr>
                <a:schemeClr val="dk1"/>
              </a:buClr>
              <a:buSzPts val="5400"/>
              <a:buFont typeface="Calibri"/>
              <a:buNone/>
            </a:pPr>
            <a:r>
              <a:rPr lang="en-US" sz="5400" b="1">
                <a:latin typeface="Calibri"/>
                <a:ea typeface="Calibri"/>
                <a:cs typeface="Calibri"/>
                <a:sym typeface="Calibri"/>
              </a:rPr>
              <a:t>     F1 SCORE</a:t>
            </a:r>
            <a:endParaRPr sz="5400" b="1" i="0" u="none" strike="noStrike" cap="none">
              <a:solidFill>
                <a:srgbClr val="000000"/>
              </a:solidFill>
              <a:latin typeface="Calibri"/>
              <a:ea typeface="Calibri"/>
              <a:cs typeface="Calibri"/>
              <a:sym typeface="Calibri"/>
            </a:endParaRPr>
          </a:p>
        </p:txBody>
      </p:sp>
      <p:sp>
        <p:nvSpPr>
          <p:cNvPr id="504" name="Google Shape;504;g1479b6eeafb_3_1"/>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505" name="Google Shape;505;g1479b6eeafb_3_1"/>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06" name="Google Shape;506;g1479b6eeafb_3_1"/>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507" name="Google Shape;507;g1479b6eeafb_3_1"/>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30</a:t>
            </a:fld>
            <a:endParaRPr sz="1400" b="0" i="0" u="none" strike="noStrike" cap="none">
              <a:solidFill>
                <a:srgbClr val="000000"/>
              </a:solidFill>
              <a:latin typeface="Arial"/>
              <a:ea typeface="Arial"/>
              <a:cs typeface="Arial"/>
              <a:sym typeface="Arial"/>
            </a:endParaRPr>
          </a:p>
        </p:txBody>
      </p:sp>
      <p:sp>
        <p:nvSpPr>
          <p:cNvPr id="508" name="Google Shape;508;g1479b6eeafb_3_1"/>
          <p:cNvSpPr txBox="1"/>
          <p:nvPr/>
        </p:nvSpPr>
        <p:spPr>
          <a:xfrm>
            <a:off x="1319425" y="6957050"/>
            <a:ext cx="16602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Calibri"/>
              <a:ea typeface="Calibri"/>
              <a:cs typeface="Calibri"/>
              <a:sym typeface="Calibri"/>
            </a:endParaRPr>
          </a:p>
        </p:txBody>
      </p:sp>
      <p:sp>
        <p:nvSpPr>
          <p:cNvPr id="509" name="Google Shape;509;g1479b6eeafb_3_1"/>
          <p:cNvSpPr txBox="1"/>
          <p:nvPr/>
        </p:nvSpPr>
        <p:spPr>
          <a:xfrm>
            <a:off x="1319425" y="1841000"/>
            <a:ext cx="149067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endParaRPr sz="4000" b="0" i="0" u="none" strike="noStrike" cap="none">
              <a:solidFill>
                <a:srgbClr val="000000"/>
              </a:solidFill>
              <a:latin typeface="Calibri"/>
              <a:ea typeface="Calibri"/>
              <a:cs typeface="Calibri"/>
              <a:sym typeface="Calibri"/>
            </a:endParaRPr>
          </a:p>
        </p:txBody>
      </p:sp>
      <p:sp>
        <p:nvSpPr>
          <p:cNvPr id="510" name="Google Shape;510;g1479b6eeafb_3_1"/>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en-US" sz="1100" b="0" i="0" u="none" strike="noStrike" cap="none">
                <a:solidFill>
                  <a:srgbClr val="000000"/>
                </a:solidFill>
                <a:highlight>
                  <a:srgbClr val="FFFFFF"/>
                </a:highlight>
                <a:latin typeface="Calibri"/>
                <a:ea typeface="Calibri"/>
                <a:cs typeface="Calibri"/>
                <a:sym typeface="Calibri"/>
              </a:rPr>
              <a:t> </a:t>
            </a:r>
            <a:endParaRPr sz="1100" b="0" i="0" u="none" strike="noStrike" cap="none">
              <a:solidFill>
                <a:srgbClr val="000000"/>
              </a:solidFill>
              <a:highlight>
                <a:srgbClr val="FFFFFF"/>
              </a:highlight>
              <a:latin typeface="Calibri"/>
              <a:ea typeface="Calibri"/>
              <a:cs typeface="Calibri"/>
              <a:sym typeface="Calibri"/>
            </a:endParaRPr>
          </a:p>
        </p:txBody>
      </p:sp>
      <p:pic>
        <p:nvPicPr>
          <p:cNvPr id="511" name="Google Shape;511;g1479b6eeafb_3_1"/>
          <p:cNvPicPr preferRelativeResize="0"/>
          <p:nvPr/>
        </p:nvPicPr>
        <p:blipFill>
          <a:blip r:embed="rId4">
            <a:alphaModFix/>
          </a:blip>
          <a:stretch>
            <a:fillRect/>
          </a:stretch>
        </p:blipFill>
        <p:spPr>
          <a:xfrm>
            <a:off x="983988" y="3457175"/>
            <a:ext cx="18136180" cy="33475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g1364dbc51d9_7_0"/>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4000">
              <a:solidFill>
                <a:schemeClr val="dk1"/>
              </a:solidFill>
              <a:latin typeface="Calibri"/>
              <a:ea typeface="Calibri"/>
              <a:cs typeface="Calibri"/>
              <a:sym typeface="Calibri"/>
            </a:endParaRPr>
          </a:p>
        </p:txBody>
      </p:sp>
      <p:sp>
        <p:nvSpPr>
          <p:cNvPr id="517" name="Google Shape;517;g1364dbc51d9_7_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8" name="Google Shape;518;g1364dbc51d9_7_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19" name="Google Shape;519;g1364dbc51d9_7_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0" name="Google Shape;520;g1364dbc51d9_7_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21" name="Google Shape;521;g1364dbc51d9_7_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522" name="Google Shape;522;g1364dbc51d9_7_0"/>
          <p:cNvSpPr txBox="1"/>
          <p:nvPr/>
        </p:nvSpPr>
        <p:spPr>
          <a:xfrm>
            <a:off x="5448225"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BERT MODEL </a:t>
            </a:r>
            <a:endParaRPr sz="1400" b="0" i="0" u="none" strike="noStrike" cap="none">
              <a:solidFill>
                <a:srgbClr val="000000"/>
              </a:solidFill>
              <a:latin typeface="Arial"/>
              <a:ea typeface="Arial"/>
              <a:cs typeface="Arial"/>
              <a:sym typeface="Arial"/>
            </a:endParaRPr>
          </a:p>
        </p:txBody>
      </p:sp>
      <p:sp>
        <p:nvSpPr>
          <p:cNvPr id="523" name="Google Shape;523;g1364dbc51d9_7_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524" name="Google Shape;524;g1364dbc51d9_7_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25" name="Google Shape;525;g1364dbc51d9_7_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526" name="Google Shape;526;g1364dbc51d9_7_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31</a:t>
            </a:fld>
            <a:endParaRPr sz="1400" b="0" i="0" u="none" strike="noStrike" cap="none">
              <a:solidFill>
                <a:srgbClr val="000000"/>
              </a:solidFill>
              <a:latin typeface="Arial"/>
              <a:ea typeface="Arial"/>
              <a:cs typeface="Arial"/>
              <a:sym typeface="Arial"/>
            </a:endParaRPr>
          </a:p>
        </p:txBody>
      </p:sp>
      <p:sp>
        <p:nvSpPr>
          <p:cNvPr id="527" name="Google Shape;527;g1364dbc51d9_7_0"/>
          <p:cNvSpPr txBox="1"/>
          <p:nvPr/>
        </p:nvSpPr>
        <p:spPr>
          <a:xfrm>
            <a:off x="519050" y="1614525"/>
            <a:ext cx="18877500" cy="8188800"/>
          </a:xfrm>
          <a:prstGeom prst="rect">
            <a:avLst/>
          </a:prstGeom>
          <a:solidFill>
            <a:schemeClr val="lt1">
              <a:alpha val="97650"/>
            </a:schemeClr>
          </a:solidFill>
          <a:ln>
            <a:noFill/>
          </a:ln>
        </p:spPr>
        <p:txBody>
          <a:bodyPr spcFirstLastPara="1" wrap="square" lIns="91425" tIns="91425" rIns="91425" bIns="91425" anchor="ctr" anchorCtr="0">
            <a:spAutoFit/>
          </a:bodyPr>
          <a:lstStyle/>
          <a:p>
            <a:pPr marL="457200" lvl="0" indent="-482600" algn="l" rtl="0">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In 2018, Google published a paper titled “</a:t>
            </a:r>
            <a:r>
              <a:rPr lang="en-US" sz="4000">
                <a:solidFill>
                  <a:schemeClr val="dk1"/>
                </a:solidFill>
                <a:highlight>
                  <a:srgbClr val="FFFFFF"/>
                </a:highlight>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Pre-training of deep bidirectional transformers for language understanding</a:t>
            </a:r>
            <a:r>
              <a:rPr lang="en-US" sz="4000">
                <a:solidFill>
                  <a:schemeClr val="dk1"/>
                </a:solidFill>
                <a:highlight>
                  <a:srgbClr val="FFFFFF"/>
                </a:highlight>
                <a:latin typeface="Calibri"/>
                <a:ea typeface="Calibri"/>
                <a:cs typeface="Calibri"/>
                <a:sym typeface="Calibri"/>
              </a:rPr>
              <a:t>”. In this paper, they introduced a language model called BERT (Bidirectional Encoder Representation with Transformers) that achieved state-of-the-art performance in NLP tasks.</a:t>
            </a:r>
            <a:endParaRPr sz="4000">
              <a:solidFill>
                <a:schemeClr val="dk1"/>
              </a:solidFill>
              <a:highlight>
                <a:srgbClr val="FFFFFF"/>
              </a:highlight>
              <a:latin typeface="Calibri"/>
              <a:ea typeface="Calibri"/>
              <a:cs typeface="Calibri"/>
              <a:sym typeface="Calibri"/>
            </a:endParaRPr>
          </a:p>
          <a:p>
            <a:pPr marL="457200" lvl="0" indent="0" algn="l" rtl="0">
              <a:spcBef>
                <a:spcPts val="0"/>
              </a:spcBef>
              <a:spcAft>
                <a:spcPts val="0"/>
              </a:spcAft>
              <a:buNone/>
            </a:pPr>
            <a:endParaRPr sz="4000">
              <a:solidFill>
                <a:srgbClr val="212529"/>
              </a:solidFill>
              <a:highlight>
                <a:srgbClr val="FFFFFF"/>
              </a:highlight>
              <a:latin typeface="Calibri"/>
              <a:ea typeface="Calibri"/>
              <a:cs typeface="Calibri"/>
              <a:sym typeface="Calibri"/>
            </a:endParaRPr>
          </a:p>
          <a:p>
            <a:pPr marL="457200" lvl="0" indent="-482600" algn="l" rtl="0">
              <a:spcBef>
                <a:spcPts val="0"/>
              </a:spcBef>
              <a:spcAft>
                <a:spcPts val="0"/>
              </a:spcAft>
              <a:buClr>
                <a:srgbClr val="292929"/>
              </a:buClr>
              <a:buSzPts val="4000"/>
              <a:buFont typeface="Calibri"/>
              <a:buChar char="●"/>
            </a:pPr>
            <a:r>
              <a:rPr lang="en-US" sz="4000">
                <a:solidFill>
                  <a:schemeClr val="dk1"/>
                </a:solidFill>
                <a:latin typeface="Calibri"/>
                <a:ea typeface="Calibri"/>
                <a:cs typeface="Calibri"/>
                <a:sym typeface="Calibri"/>
              </a:rPr>
              <a:t>To put it in simple words BERT extracts patterns or representations from the data or word embeddings by passing it through an encoder. </a:t>
            </a:r>
            <a:endParaRPr sz="4000">
              <a:solidFill>
                <a:schemeClr val="dk1"/>
              </a:solidFill>
              <a:latin typeface="Calibri"/>
              <a:ea typeface="Calibri"/>
              <a:cs typeface="Calibri"/>
              <a:sym typeface="Calibri"/>
            </a:endParaRPr>
          </a:p>
          <a:p>
            <a:pPr marL="457200" lvl="0" indent="0" algn="l" rtl="0">
              <a:spcBef>
                <a:spcPts val="0"/>
              </a:spcBef>
              <a:spcAft>
                <a:spcPts val="0"/>
              </a:spcAft>
              <a:buNone/>
            </a:pPr>
            <a:endParaRPr sz="4000">
              <a:solidFill>
                <a:schemeClr val="dk1"/>
              </a:solidFill>
              <a:latin typeface="Calibri"/>
              <a:ea typeface="Calibri"/>
              <a:cs typeface="Calibri"/>
              <a:sym typeface="Calibri"/>
            </a:endParaRPr>
          </a:p>
          <a:p>
            <a:pPr marL="457200" lvl="0" indent="-482600" algn="l" rtl="0">
              <a:spcBef>
                <a:spcPts val="0"/>
              </a:spcBef>
              <a:spcAft>
                <a:spcPts val="0"/>
              </a:spcAft>
              <a:buClr>
                <a:schemeClr val="dk1"/>
              </a:buClr>
              <a:buSzPts val="4000"/>
              <a:buFont typeface="Calibri"/>
              <a:buChar char="●"/>
            </a:pPr>
            <a:r>
              <a:rPr lang="en-US" sz="4000">
                <a:solidFill>
                  <a:schemeClr val="dk1"/>
                </a:solidFill>
                <a:latin typeface="Calibri"/>
                <a:ea typeface="Calibri"/>
                <a:cs typeface="Calibri"/>
                <a:sym typeface="Calibri"/>
              </a:rPr>
              <a:t>The encoder itself is a transformer architecture for extracting temporal features via the self-attention process.</a:t>
            </a:r>
            <a:endParaRPr sz="4000">
              <a:solidFill>
                <a:schemeClr val="dk1"/>
              </a:solidFill>
              <a:latin typeface="Calibri"/>
              <a:ea typeface="Calibri"/>
              <a:cs typeface="Calibri"/>
              <a:sym typeface="Calibri"/>
            </a:endParaRPr>
          </a:p>
          <a:p>
            <a:pPr marL="457200" lvl="0" indent="0" algn="l" rtl="0">
              <a:spcBef>
                <a:spcPts val="0"/>
              </a:spcBef>
              <a:spcAft>
                <a:spcPts val="0"/>
              </a:spcAft>
              <a:buNone/>
            </a:pPr>
            <a:endParaRPr sz="4000">
              <a:solidFill>
                <a:schemeClr val="dk1"/>
              </a:solidFill>
              <a:latin typeface="Calibri"/>
              <a:ea typeface="Calibri"/>
              <a:cs typeface="Calibri"/>
              <a:sym typeface="Calibri"/>
            </a:endParaRPr>
          </a:p>
          <a:p>
            <a:pPr marL="457200" lvl="0" indent="-482600" algn="l" rtl="0">
              <a:spcBef>
                <a:spcPts val="0"/>
              </a:spcBef>
              <a:spcAft>
                <a:spcPts val="0"/>
              </a:spcAft>
              <a:buClr>
                <a:schemeClr val="dk1"/>
              </a:buClr>
              <a:buSzPts val="4000"/>
              <a:buFont typeface="Calibri"/>
              <a:buChar char="●"/>
            </a:pPr>
            <a:r>
              <a:rPr lang="en-US" sz="4000">
                <a:solidFill>
                  <a:schemeClr val="dk1"/>
                </a:solidFill>
                <a:latin typeface="Calibri"/>
                <a:ea typeface="Calibri"/>
                <a:cs typeface="Calibri"/>
                <a:sym typeface="Calibri"/>
              </a:rPr>
              <a:t>It is a bidirectional transformer which means that during training it considers the context from both left and right of the vocabulary to extract patterns or representations. </a:t>
            </a:r>
            <a:endParaRPr sz="40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1364dbc51d9_2_0"/>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4000">
              <a:solidFill>
                <a:schemeClr val="dk1"/>
              </a:solidFill>
              <a:latin typeface="Calibri"/>
              <a:ea typeface="Calibri"/>
              <a:cs typeface="Calibri"/>
              <a:sym typeface="Calibri"/>
            </a:endParaRPr>
          </a:p>
        </p:txBody>
      </p:sp>
      <p:sp>
        <p:nvSpPr>
          <p:cNvPr id="533" name="Google Shape;533;g1364dbc51d9_2_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4" name="Google Shape;534;g1364dbc51d9_2_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5" name="Google Shape;535;g1364dbc51d9_2_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6" name="Google Shape;536;g1364dbc51d9_2_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37" name="Google Shape;537;g1364dbc51d9_2_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538" name="Google Shape;538;g1364dbc51d9_2_0"/>
          <p:cNvSpPr txBox="1"/>
          <p:nvPr/>
        </p:nvSpPr>
        <p:spPr>
          <a:xfrm>
            <a:off x="5448225"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BERT MODEL </a:t>
            </a:r>
            <a:endParaRPr sz="1400" b="0" i="0" u="none" strike="noStrike" cap="none">
              <a:solidFill>
                <a:srgbClr val="000000"/>
              </a:solidFill>
              <a:latin typeface="Arial"/>
              <a:ea typeface="Arial"/>
              <a:cs typeface="Arial"/>
              <a:sym typeface="Arial"/>
            </a:endParaRPr>
          </a:p>
        </p:txBody>
      </p:sp>
      <p:sp>
        <p:nvSpPr>
          <p:cNvPr id="539" name="Google Shape;539;g1364dbc51d9_2_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540" name="Google Shape;540;g1364dbc51d9_2_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41" name="Google Shape;541;g1364dbc51d9_2_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542" name="Google Shape;542;g1364dbc51d9_2_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32</a:t>
            </a:fld>
            <a:endParaRPr sz="1400" b="0" i="0" u="none" strike="noStrike" cap="none">
              <a:solidFill>
                <a:srgbClr val="000000"/>
              </a:solidFill>
              <a:latin typeface="Arial"/>
              <a:ea typeface="Arial"/>
              <a:cs typeface="Arial"/>
              <a:sym typeface="Arial"/>
            </a:endParaRPr>
          </a:p>
        </p:txBody>
      </p:sp>
      <p:sp>
        <p:nvSpPr>
          <p:cNvPr id="543" name="Google Shape;543;g1364dbc51d9_2_0"/>
          <p:cNvSpPr txBox="1"/>
          <p:nvPr/>
        </p:nvSpPr>
        <p:spPr>
          <a:xfrm>
            <a:off x="519050" y="1614525"/>
            <a:ext cx="18877500" cy="1280100"/>
          </a:xfrm>
          <a:prstGeom prst="rect">
            <a:avLst/>
          </a:prstGeom>
          <a:solidFill>
            <a:schemeClr val="lt1">
              <a:alpha val="97650"/>
            </a:schemeClr>
          </a:solidFill>
          <a:ln>
            <a:noFill/>
          </a:ln>
        </p:spPr>
        <p:txBody>
          <a:bodyPr spcFirstLastPara="1" wrap="square" lIns="91425" tIns="91425" rIns="91425" bIns="91425" anchor="ctr" anchorCtr="0">
            <a:spAutoFit/>
          </a:bodyPr>
          <a:lstStyle/>
          <a:p>
            <a:pPr marL="457200" lvl="0" indent="0" algn="l" rtl="0">
              <a:lnSpc>
                <a:spcPct val="115000"/>
              </a:lnSpc>
              <a:spcBef>
                <a:spcPts val="0"/>
              </a:spcBef>
              <a:spcAft>
                <a:spcPts val="0"/>
              </a:spcAft>
              <a:buNone/>
            </a:pPr>
            <a:r>
              <a:rPr lang="en-US" sz="4000">
                <a:solidFill>
                  <a:schemeClr val="dk1"/>
                </a:solidFill>
                <a:highlight>
                  <a:srgbClr val="FFFFFF"/>
                </a:highlight>
                <a:latin typeface="Calibri"/>
                <a:ea typeface="Calibri"/>
                <a:cs typeface="Calibri"/>
                <a:sym typeface="Calibri"/>
              </a:rPr>
              <a:t>          BERT uses two training paradigms: Pre-training and Fine-tuning. </a:t>
            </a:r>
            <a:endParaRPr sz="4000">
              <a:solidFill>
                <a:schemeClr val="dk1"/>
              </a:solidFill>
              <a:highlight>
                <a:srgbClr val="FFFFFF"/>
              </a:highlight>
              <a:latin typeface="Calibri"/>
              <a:ea typeface="Calibri"/>
              <a:cs typeface="Calibri"/>
              <a:sym typeface="Calibri"/>
            </a:endParaRPr>
          </a:p>
          <a:p>
            <a:pPr marL="0" lvl="0" indent="0" algn="ctr" rtl="0">
              <a:lnSpc>
                <a:spcPct val="115000"/>
              </a:lnSpc>
              <a:spcBef>
                <a:spcPts val="1400"/>
              </a:spcBef>
              <a:spcAft>
                <a:spcPts val="1400"/>
              </a:spcAft>
              <a:buNone/>
            </a:pPr>
            <a:endParaRPr sz="1350">
              <a:solidFill>
                <a:srgbClr val="212529"/>
              </a:solidFill>
              <a:highlight>
                <a:srgbClr val="FFFFFF"/>
              </a:highlight>
            </a:endParaRPr>
          </a:p>
        </p:txBody>
      </p:sp>
      <p:pic>
        <p:nvPicPr>
          <p:cNvPr id="544" name="Google Shape;544;g1364dbc51d9_2_0"/>
          <p:cNvPicPr preferRelativeResize="0"/>
          <p:nvPr/>
        </p:nvPicPr>
        <p:blipFill>
          <a:blip r:embed="rId4">
            <a:alphaModFix/>
          </a:blip>
          <a:stretch>
            <a:fillRect/>
          </a:stretch>
        </p:blipFill>
        <p:spPr>
          <a:xfrm>
            <a:off x="1712875" y="2435213"/>
            <a:ext cx="7048500" cy="6838950"/>
          </a:xfrm>
          <a:prstGeom prst="rect">
            <a:avLst/>
          </a:prstGeom>
          <a:noFill/>
          <a:ln>
            <a:noFill/>
          </a:ln>
        </p:spPr>
      </p:pic>
      <p:sp>
        <p:nvSpPr>
          <p:cNvPr id="545" name="Google Shape;545;g1364dbc51d9_2_0"/>
          <p:cNvSpPr txBox="1"/>
          <p:nvPr/>
        </p:nvSpPr>
        <p:spPr>
          <a:xfrm>
            <a:off x="9259525" y="3470625"/>
            <a:ext cx="9595800" cy="5246700"/>
          </a:xfrm>
          <a:prstGeom prst="rect">
            <a:avLst/>
          </a:prstGeom>
          <a:solidFill>
            <a:schemeClr val="lt1">
              <a:alpha val="97650"/>
            </a:schemeClr>
          </a:solidFill>
          <a:ln>
            <a:noFill/>
          </a:ln>
        </p:spPr>
        <p:txBody>
          <a:bodyPr spcFirstLastPara="1" wrap="square" lIns="91425" tIns="91425" rIns="91425" bIns="91425" anchor="ctr" anchorCtr="0">
            <a:spAutoFit/>
          </a:bodyPr>
          <a:lstStyle/>
          <a:p>
            <a:pPr marL="457200" lvl="0" indent="-482600" algn="l" rtl="0">
              <a:lnSpc>
                <a:spcPct val="115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During pre-training, the model is trained on a large dataset to extract patterns. This is generally an unsupervised learning task where the model is trained on an unlabelled dataset like the data from a big corpus like Wikipedia. </a:t>
            </a:r>
            <a:endParaRPr sz="4000">
              <a:solidFill>
                <a:schemeClr val="dk1"/>
              </a:solidFill>
              <a:highlight>
                <a:srgbClr val="FFFFFF"/>
              </a:highlight>
              <a:latin typeface="Calibri"/>
              <a:ea typeface="Calibri"/>
              <a:cs typeface="Calibri"/>
              <a:sym typeface="Calibri"/>
            </a:endParaRPr>
          </a:p>
          <a:p>
            <a:pPr marL="457200" lvl="0" indent="0" algn="l" rtl="0">
              <a:lnSpc>
                <a:spcPct val="115000"/>
              </a:lnSpc>
              <a:spcBef>
                <a:spcPts val="1400"/>
              </a:spcBef>
              <a:spcAft>
                <a:spcPts val="0"/>
              </a:spcAft>
              <a:buNone/>
            </a:pPr>
            <a:endParaRPr sz="1350">
              <a:solidFill>
                <a:srgbClr val="212529"/>
              </a:solidFill>
              <a:highlight>
                <a:srgbClr val="FFFFFF"/>
              </a:highlight>
            </a:endParaRPr>
          </a:p>
          <a:p>
            <a:pPr marL="0" lvl="0" indent="0" algn="l" rtl="0">
              <a:spcBef>
                <a:spcPts val="1400"/>
              </a:spcBef>
              <a:spcAft>
                <a:spcPts val="0"/>
              </a:spcAft>
              <a:buNone/>
            </a:pP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g1364dbc51d9_2_35"/>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1" name="Google Shape;551;g1364dbc51d9_2_35"/>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2" name="Google Shape;552;g1364dbc51d9_2_35"/>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3" name="Google Shape;553;g1364dbc51d9_2_35"/>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4" name="Google Shape;554;g1364dbc51d9_2_35"/>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55" name="Google Shape;555;g1364dbc51d9_2_35"/>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556" name="Google Shape;556;g1364dbc51d9_2_35"/>
          <p:cNvSpPr txBox="1"/>
          <p:nvPr/>
        </p:nvSpPr>
        <p:spPr>
          <a:xfrm>
            <a:off x="52625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BERT MODEL IN OUR PROJECT</a:t>
            </a:r>
            <a:endParaRPr sz="1400" b="0" i="0" u="none" strike="noStrike" cap="none">
              <a:solidFill>
                <a:srgbClr val="000000"/>
              </a:solidFill>
              <a:latin typeface="Arial"/>
              <a:ea typeface="Arial"/>
              <a:cs typeface="Arial"/>
              <a:sym typeface="Arial"/>
            </a:endParaRPr>
          </a:p>
        </p:txBody>
      </p:sp>
      <p:sp>
        <p:nvSpPr>
          <p:cNvPr id="557" name="Google Shape;557;g1364dbc51d9_2_35"/>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558" name="Google Shape;558;g1364dbc51d9_2_35"/>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59" name="Google Shape;559;g1364dbc51d9_2_35"/>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560" name="Google Shape;560;g1364dbc51d9_2_35"/>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33</a:t>
            </a:fld>
            <a:endParaRPr sz="1400" b="0" i="0" u="none" strike="noStrike" cap="none">
              <a:solidFill>
                <a:srgbClr val="000000"/>
              </a:solidFill>
              <a:latin typeface="Arial"/>
              <a:ea typeface="Arial"/>
              <a:cs typeface="Arial"/>
              <a:sym typeface="Arial"/>
            </a:endParaRPr>
          </a:p>
        </p:txBody>
      </p:sp>
      <p:sp>
        <p:nvSpPr>
          <p:cNvPr id="561" name="Google Shape;561;g1364dbc51d9_2_35"/>
          <p:cNvSpPr txBox="1"/>
          <p:nvPr/>
        </p:nvSpPr>
        <p:spPr>
          <a:xfrm>
            <a:off x="1319425" y="6957050"/>
            <a:ext cx="16602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solidFill>
                <a:schemeClr val="dk1"/>
              </a:solidFill>
              <a:highlight>
                <a:srgbClr val="FFFFFF"/>
              </a:highlight>
              <a:latin typeface="Calibri"/>
              <a:ea typeface="Calibri"/>
              <a:cs typeface="Calibri"/>
              <a:sym typeface="Calibri"/>
            </a:endParaRPr>
          </a:p>
        </p:txBody>
      </p:sp>
      <p:pic>
        <p:nvPicPr>
          <p:cNvPr id="562" name="Google Shape;562;g1364dbc51d9_2_35"/>
          <p:cNvPicPr preferRelativeResize="0"/>
          <p:nvPr/>
        </p:nvPicPr>
        <p:blipFill rotWithShape="1">
          <a:blip r:embed="rId4">
            <a:alphaModFix/>
          </a:blip>
          <a:srcRect l="41138" t="21160" r="25758" b="13569"/>
          <a:stretch/>
        </p:blipFill>
        <p:spPr>
          <a:xfrm>
            <a:off x="2982900" y="1423400"/>
            <a:ext cx="13012637" cy="8914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1364dbc51d9_2_18"/>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8" name="Google Shape;568;g1364dbc51d9_2_1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69" name="Google Shape;569;g1364dbc51d9_2_1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0" name="Google Shape;570;g1364dbc51d9_2_1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1" name="Google Shape;571;g1364dbc51d9_2_1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72" name="Google Shape;572;g1364dbc51d9_2_18"/>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573" name="Google Shape;573;g1364dbc51d9_2_18"/>
          <p:cNvSpPr txBox="1"/>
          <p:nvPr/>
        </p:nvSpPr>
        <p:spPr>
          <a:xfrm>
            <a:off x="42322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BERT- WORKING </a:t>
            </a:r>
            <a:endParaRPr sz="1400" b="0" i="0" u="none" strike="noStrike" cap="none">
              <a:solidFill>
                <a:srgbClr val="000000"/>
              </a:solidFill>
              <a:latin typeface="Arial"/>
              <a:ea typeface="Arial"/>
              <a:cs typeface="Arial"/>
              <a:sym typeface="Arial"/>
            </a:endParaRPr>
          </a:p>
        </p:txBody>
      </p:sp>
      <p:sp>
        <p:nvSpPr>
          <p:cNvPr id="574" name="Google Shape;574;g1364dbc51d9_2_18"/>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575" name="Google Shape;575;g1364dbc51d9_2_18"/>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76" name="Google Shape;576;g1364dbc51d9_2_18"/>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577" name="Google Shape;577;g1364dbc51d9_2_18"/>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34</a:t>
            </a:fld>
            <a:endParaRPr sz="1400" b="0" i="0" u="none" strike="noStrike" cap="none">
              <a:solidFill>
                <a:srgbClr val="000000"/>
              </a:solidFill>
              <a:latin typeface="Arial"/>
              <a:ea typeface="Arial"/>
              <a:cs typeface="Arial"/>
              <a:sym typeface="Arial"/>
            </a:endParaRPr>
          </a:p>
        </p:txBody>
      </p:sp>
      <p:pic>
        <p:nvPicPr>
          <p:cNvPr id="578" name="Google Shape;578;g1364dbc51d9_2_18"/>
          <p:cNvPicPr preferRelativeResize="0"/>
          <p:nvPr/>
        </p:nvPicPr>
        <p:blipFill rotWithShape="1">
          <a:blip r:embed="rId4">
            <a:alphaModFix/>
          </a:blip>
          <a:srcRect l="45109"/>
          <a:stretch/>
        </p:blipFill>
        <p:spPr>
          <a:xfrm>
            <a:off x="678200" y="1911853"/>
            <a:ext cx="9919224" cy="6499475"/>
          </a:xfrm>
          <a:prstGeom prst="rect">
            <a:avLst/>
          </a:prstGeom>
          <a:noFill/>
          <a:ln>
            <a:noFill/>
          </a:ln>
        </p:spPr>
      </p:pic>
      <p:sp>
        <p:nvSpPr>
          <p:cNvPr id="579" name="Google Shape;579;g1364dbc51d9_2_18"/>
          <p:cNvSpPr txBox="1"/>
          <p:nvPr/>
        </p:nvSpPr>
        <p:spPr>
          <a:xfrm>
            <a:off x="1970750" y="8183025"/>
            <a:ext cx="16602000" cy="2031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4000">
              <a:solidFill>
                <a:srgbClr val="292929"/>
              </a:solidFill>
              <a:highlight>
                <a:srgbClr val="FFFFFF"/>
              </a:highlight>
              <a:latin typeface="Calibri"/>
              <a:ea typeface="Calibri"/>
              <a:cs typeface="Calibri"/>
              <a:sym typeface="Calibri"/>
            </a:endParaRPr>
          </a:p>
          <a:p>
            <a:pPr marL="457200" lvl="0" indent="-482600" algn="l" rtl="0">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Essentially a BERT pretrained on acoustic data, and proceed to fine-tuning for the emotion classification task</a:t>
            </a:r>
            <a:endParaRPr sz="4000">
              <a:solidFill>
                <a:schemeClr val="dk1"/>
              </a:solidFill>
              <a:highlight>
                <a:srgbClr val="FFFFFF"/>
              </a:highlight>
              <a:latin typeface="Calibri"/>
              <a:ea typeface="Calibri"/>
              <a:cs typeface="Calibri"/>
              <a:sym typeface="Calibri"/>
            </a:endParaRPr>
          </a:p>
        </p:txBody>
      </p:sp>
      <p:sp>
        <p:nvSpPr>
          <p:cNvPr id="580" name="Google Shape;580;g1364dbc51d9_2_18"/>
          <p:cNvSpPr txBox="1"/>
          <p:nvPr/>
        </p:nvSpPr>
        <p:spPr>
          <a:xfrm>
            <a:off x="10841200" y="2009525"/>
            <a:ext cx="9074400" cy="5536200"/>
          </a:xfrm>
          <a:prstGeom prst="rect">
            <a:avLst/>
          </a:prstGeom>
          <a:solidFill>
            <a:schemeClr val="lt1">
              <a:alpha val="97650"/>
            </a:schemeClr>
          </a:solid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en-US" sz="4000">
                <a:solidFill>
                  <a:schemeClr val="dk1"/>
                </a:solidFill>
                <a:highlight>
                  <a:srgbClr val="FFFFFF"/>
                </a:highlight>
                <a:latin typeface="Calibri"/>
                <a:ea typeface="Calibri"/>
                <a:cs typeface="Calibri"/>
                <a:sym typeface="Calibri"/>
              </a:rPr>
              <a:t>During fine-tuning the model is trained for downstream tasks like Classification, Text-Generation, Language Translation, Question -Answering, and so forth. Essentially, you can download a pre-trained model and then Transfer-learn the model on your data.</a:t>
            </a:r>
            <a:r>
              <a:rPr lang="en-US" sz="1350">
                <a:solidFill>
                  <a:schemeClr val="dk1"/>
                </a:solidFill>
                <a:highlight>
                  <a:srgbClr val="FFFFFF"/>
                </a:highlight>
              </a:rPr>
              <a:t> </a:t>
            </a:r>
            <a:endParaRPr sz="1350">
              <a:solidFill>
                <a:schemeClr val="dk1"/>
              </a:solidFill>
              <a:highlight>
                <a:srgbClr val="FFFFFF"/>
              </a:highlight>
            </a:endParaRPr>
          </a:p>
          <a:p>
            <a:pPr marL="0" lvl="0" indent="0" algn="l" rtl="0">
              <a:spcBef>
                <a:spcPts val="1400"/>
              </a:spcBef>
              <a:spcAft>
                <a:spcPts val="0"/>
              </a:spcAft>
              <a:buNone/>
            </a:pP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1364dbc51d9_0_7"/>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6" name="Google Shape;586;g1364dbc51d9_0_7"/>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7" name="Google Shape;587;g1364dbc51d9_0_7"/>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8" name="Google Shape;588;g1364dbc51d9_0_7"/>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89" name="Google Shape;589;g1364dbc51d9_0_7"/>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90" name="Google Shape;590;g1364dbc51d9_0_7"/>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591" name="Google Shape;591;g1364dbc51d9_0_7"/>
          <p:cNvSpPr txBox="1"/>
          <p:nvPr/>
        </p:nvSpPr>
        <p:spPr>
          <a:xfrm>
            <a:off x="42322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TEXT CLASSIFICATION OUTPUT</a:t>
            </a:r>
            <a:endParaRPr sz="1400" b="0" i="0" u="none" strike="noStrike" cap="none">
              <a:solidFill>
                <a:srgbClr val="000000"/>
              </a:solidFill>
              <a:latin typeface="Arial"/>
              <a:ea typeface="Arial"/>
              <a:cs typeface="Arial"/>
              <a:sym typeface="Arial"/>
            </a:endParaRPr>
          </a:p>
        </p:txBody>
      </p:sp>
      <p:sp>
        <p:nvSpPr>
          <p:cNvPr id="592" name="Google Shape;592;g1364dbc51d9_0_7"/>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593" name="Google Shape;593;g1364dbc51d9_0_7"/>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594" name="Google Shape;594;g1364dbc51d9_0_7"/>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595" name="Google Shape;595;g1364dbc51d9_0_7"/>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35</a:t>
            </a:fld>
            <a:endParaRPr sz="1400" b="0" i="0" u="none" strike="noStrike" cap="none">
              <a:solidFill>
                <a:srgbClr val="000000"/>
              </a:solidFill>
              <a:latin typeface="Arial"/>
              <a:ea typeface="Arial"/>
              <a:cs typeface="Arial"/>
              <a:sym typeface="Arial"/>
            </a:endParaRPr>
          </a:p>
        </p:txBody>
      </p:sp>
      <p:sp>
        <p:nvSpPr>
          <p:cNvPr id="596" name="Google Shape;596;g1364dbc51d9_0_7"/>
          <p:cNvSpPr txBox="1"/>
          <p:nvPr/>
        </p:nvSpPr>
        <p:spPr>
          <a:xfrm>
            <a:off x="1154500" y="1867850"/>
            <a:ext cx="8764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p:txBody>
      </p:sp>
      <p:pic>
        <p:nvPicPr>
          <p:cNvPr id="597" name="Google Shape;597;g1364dbc51d9_0_7"/>
          <p:cNvPicPr preferRelativeResize="0"/>
          <p:nvPr/>
        </p:nvPicPr>
        <p:blipFill rotWithShape="1">
          <a:blip r:embed="rId4">
            <a:alphaModFix/>
          </a:blip>
          <a:srcRect l="4400" t="36332" r="1764" b="6943"/>
          <a:stretch/>
        </p:blipFill>
        <p:spPr>
          <a:xfrm>
            <a:off x="1712875" y="2026249"/>
            <a:ext cx="17159602" cy="8152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13787008ded_0_0"/>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3" name="Google Shape;603;g13787008ded_0_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4" name="Google Shape;604;g13787008ded_0_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5" name="Google Shape;605;g13787008ded_0_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6" name="Google Shape;606;g13787008ded_0_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07" name="Google Shape;607;g13787008ded_0_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608" name="Google Shape;608;g13787008ded_0_0"/>
          <p:cNvSpPr txBox="1"/>
          <p:nvPr/>
        </p:nvSpPr>
        <p:spPr>
          <a:xfrm>
            <a:off x="42322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TEXT CLASSIFICATION OUTPUT</a:t>
            </a:r>
            <a:endParaRPr sz="1400" b="0" i="0" u="none" strike="noStrike" cap="none">
              <a:solidFill>
                <a:srgbClr val="000000"/>
              </a:solidFill>
              <a:latin typeface="Arial"/>
              <a:ea typeface="Arial"/>
              <a:cs typeface="Arial"/>
              <a:sym typeface="Arial"/>
            </a:endParaRPr>
          </a:p>
        </p:txBody>
      </p:sp>
      <p:sp>
        <p:nvSpPr>
          <p:cNvPr id="609" name="Google Shape;609;g13787008ded_0_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610" name="Google Shape;610;g13787008ded_0_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11" name="Google Shape;611;g13787008ded_0_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612" name="Google Shape;612;g13787008ded_0_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36</a:t>
            </a:fld>
            <a:endParaRPr sz="1400" b="0" i="0" u="none" strike="noStrike" cap="none">
              <a:solidFill>
                <a:srgbClr val="000000"/>
              </a:solidFill>
              <a:latin typeface="Arial"/>
              <a:ea typeface="Arial"/>
              <a:cs typeface="Arial"/>
              <a:sym typeface="Arial"/>
            </a:endParaRPr>
          </a:p>
        </p:txBody>
      </p:sp>
      <p:sp>
        <p:nvSpPr>
          <p:cNvPr id="613" name="Google Shape;613;g13787008ded_0_0"/>
          <p:cNvSpPr txBox="1"/>
          <p:nvPr/>
        </p:nvSpPr>
        <p:spPr>
          <a:xfrm>
            <a:off x="1154500" y="1867850"/>
            <a:ext cx="8764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p:txBody>
      </p:sp>
      <p:pic>
        <p:nvPicPr>
          <p:cNvPr id="614" name="Google Shape;614;g13787008ded_0_0"/>
          <p:cNvPicPr preferRelativeResize="0"/>
          <p:nvPr/>
        </p:nvPicPr>
        <p:blipFill rotWithShape="1">
          <a:blip r:embed="rId4">
            <a:alphaModFix/>
          </a:blip>
          <a:srcRect t="33514" b="5562"/>
          <a:stretch/>
        </p:blipFill>
        <p:spPr>
          <a:xfrm>
            <a:off x="908050" y="1566562"/>
            <a:ext cx="18288000" cy="865896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g13eabb3ab0e_0_0"/>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0" name="Google Shape;620;g13eabb3ab0e_0_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1" name="Google Shape;621;g13eabb3ab0e_0_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2" name="Google Shape;622;g13eabb3ab0e_0_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3" name="Google Shape;623;g13eabb3ab0e_0_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24" name="Google Shape;624;g13eabb3ab0e_0_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625" name="Google Shape;625;g13eabb3ab0e_0_0"/>
          <p:cNvSpPr txBox="1"/>
          <p:nvPr/>
        </p:nvSpPr>
        <p:spPr>
          <a:xfrm>
            <a:off x="42322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HYBRID OUTPUT</a:t>
            </a:r>
            <a:endParaRPr sz="1400" b="0" i="0" u="none" strike="noStrike" cap="none">
              <a:solidFill>
                <a:srgbClr val="000000"/>
              </a:solidFill>
              <a:latin typeface="Arial"/>
              <a:ea typeface="Arial"/>
              <a:cs typeface="Arial"/>
              <a:sym typeface="Arial"/>
            </a:endParaRPr>
          </a:p>
        </p:txBody>
      </p:sp>
      <p:sp>
        <p:nvSpPr>
          <p:cNvPr id="626" name="Google Shape;626;g13eabb3ab0e_0_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627" name="Google Shape;627;g13eabb3ab0e_0_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28" name="Google Shape;628;g13eabb3ab0e_0_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629" name="Google Shape;629;g13eabb3ab0e_0_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37</a:t>
            </a:fld>
            <a:endParaRPr sz="1400" b="0" i="0" u="none" strike="noStrike" cap="none">
              <a:solidFill>
                <a:srgbClr val="000000"/>
              </a:solidFill>
              <a:latin typeface="Arial"/>
              <a:ea typeface="Arial"/>
              <a:cs typeface="Arial"/>
              <a:sym typeface="Arial"/>
            </a:endParaRPr>
          </a:p>
        </p:txBody>
      </p:sp>
      <p:sp>
        <p:nvSpPr>
          <p:cNvPr id="630" name="Google Shape;630;g13eabb3ab0e_0_0"/>
          <p:cNvSpPr txBox="1"/>
          <p:nvPr/>
        </p:nvSpPr>
        <p:spPr>
          <a:xfrm>
            <a:off x="1154500" y="1867850"/>
            <a:ext cx="8764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p:txBody>
      </p:sp>
      <p:pic>
        <p:nvPicPr>
          <p:cNvPr id="631" name="Google Shape;631;g13eabb3ab0e_0_0"/>
          <p:cNvPicPr preferRelativeResize="0"/>
          <p:nvPr/>
        </p:nvPicPr>
        <p:blipFill rotWithShape="1">
          <a:blip r:embed="rId4">
            <a:alphaModFix/>
          </a:blip>
          <a:srcRect l="2704" t="22567" b="28124"/>
          <a:stretch/>
        </p:blipFill>
        <p:spPr>
          <a:xfrm>
            <a:off x="207250" y="1506925"/>
            <a:ext cx="19668450" cy="8743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130bad7e2da_2_0"/>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4000" b="0" i="0" u="none" strike="noStrike" cap="none">
              <a:solidFill>
                <a:schemeClr val="dk1"/>
              </a:solidFill>
              <a:latin typeface="Calibri"/>
              <a:ea typeface="Calibri"/>
              <a:cs typeface="Calibri"/>
              <a:sym typeface="Calibri"/>
            </a:endParaRPr>
          </a:p>
        </p:txBody>
      </p:sp>
      <p:sp>
        <p:nvSpPr>
          <p:cNvPr id="637" name="Google Shape;637;g130bad7e2da_2_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8" name="Google Shape;638;g130bad7e2da_2_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9" name="Google Shape;639;g130bad7e2da_2_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0" name="Google Shape;640;g130bad7e2da_2_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41" name="Google Shape;641;g130bad7e2da_2_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642" name="Google Shape;642;g130bad7e2da_2_0"/>
          <p:cNvSpPr txBox="1"/>
          <p:nvPr/>
        </p:nvSpPr>
        <p:spPr>
          <a:xfrm>
            <a:off x="3908025" y="348900"/>
            <a:ext cx="117828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GENERATIVE ADVERSARIAL NETWORKS</a:t>
            </a:r>
            <a:r>
              <a:rPr lang="en-US" sz="5400" b="1"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643" name="Google Shape;643;g130bad7e2da_2_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644" name="Google Shape;644;g130bad7e2da_2_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45" name="Google Shape;645;g130bad7e2da_2_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646" name="Google Shape;646;g130bad7e2da_2_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38</a:t>
            </a:fld>
            <a:endParaRPr sz="1400" b="0" i="0" u="none" strike="noStrike" cap="none">
              <a:solidFill>
                <a:srgbClr val="000000"/>
              </a:solidFill>
              <a:latin typeface="Arial"/>
              <a:ea typeface="Arial"/>
              <a:cs typeface="Arial"/>
              <a:sym typeface="Arial"/>
            </a:endParaRPr>
          </a:p>
        </p:txBody>
      </p:sp>
      <p:sp>
        <p:nvSpPr>
          <p:cNvPr id="647" name="Google Shape;647;g130bad7e2da_2_0"/>
          <p:cNvSpPr txBox="1"/>
          <p:nvPr/>
        </p:nvSpPr>
        <p:spPr>
          <a:xfrm>
            <a:off x="613300" y="2054475"/>
            <a:ext cx="18877500" cy="8188800"/>
          </a:xfrm>
          <a:prstGeom prst="rect">
            <a:avLst/>
          </a:prstGeom>
          <a:solidFill>
            <a:schemeClr val="lt1">
              <a:alpha val="97650"/>
            </a:schemeClr>
          </a:solidFill>
          <a:ln>
            <a:noFill/>
          </a:ln>
        </p:spPr>
        <p:txBody>
          <a:bodyPr spcFirstLastPara="1" wrap="square" lIns="91425" tIns="91425" rIns="91425" bIns="91425" anchor="ctr" anchorCtr="0">
            <a:spAutoFit/>
          </a:bodyPr>
          <a:lstStyle/>
          <a:p>
            <a:pPr marL="457200" marR="0" lvl="0" indent="-482600" algn="l" rtl="0">
              <a:lnSpc>
                <a:spcPct val="100000"/>
              </a:lnSpc>
              <a:spcBef>
                <a:spcPts val="0"/>
              </a:spcBef>
              <a:spcAft>
                <a:spcPts val="0"/>
              </a:spcAft>
              <a:buClr>
                <a:schemeClr val="dk1"/>
              </a:buClr>
              <a:buSzPts val="4000"/>
              <a:buFont typeface="Calibri"/>
              <a:buChar char="❖"/>
            </a:pPr>
            <a:r>
              <a:rPr lang="en-US" sz="4000">
                <a:solidFill>
                  <a:schemeClr val="dk1"/>
                </a:solidFill>
                <a:latin typeface="Calibri"/>
                <a:ea typeface="Calibri"/>
                <a:cs typeface="Calibri"/>
                <a:sym typeface="Calibri"/>
              </a:rPr>
              <a:t>Generative Adversarial Network (GANs) are neural networks used for unsupervised learning.</a:t>
            </a:r>
            <a:endParaRPr sz="4000">
              <a:solidFill>
                <a:schemeClr val="dk1"/>
              </a:solidFill>
              <a:latin typeface="Calibri"/>
              <a:ea typeface="Calibri"/>
              <a:cs typeface="Calibri"/>
              <a:sym typeface="Calibri"/>
            </a:endParaRPr>
          </a:p>
          <a:p>
            <a:pPr marL="914400" marR="0" lvl="0" indent="0" algn="l" rtl="0">
              <a:lnSpc>
                <a:spcPct val="100000"/>
              </a:lnSpc>
              <a:spcBef>
                <a:spcPts val="0"/>
              </a:spcBef>
              <a:spcAft>
                <a:spcPts val="0"/>
              </a:spcAft>
              <a:buNone/>
            </a:pPr>
            <a:endParaRPr sz="4000">
              <a:solidFill>
                <a:schemeClr val="dk1"/>
              </a:solidFill>
              <a:latin typeface="Calibri"/>
              <a:ea typeface="Calibri"/>
              <a:cs typeface="Calibri"/>
              <a:sym typeface="Calibri"/>
            </a:endParaRPr>
          </a:p>
          <a:p>
            <a:pPr marL="457200" marR="0" lvl="0" indent="-482600" algn="l" rtl="0">
              <a:lnSpc>
                <a:spcPct val="100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It is made up of a system of two competing neural network models namely the Generator and Discriminator which compete with each other and are able to analyze, capture and copy the variations within a dataset.</a:t>
            </a:r>
            <a:endParaRPr sz="4000">
              <a:solidFill>
                <a:schemeClr val="dk1"/>
              </a:solidFill>
              <a:highlight>
                <a:srgbClr val="FFFFFF"/>
              </a:highlight>
              <a:latin typeface="Calibri"/>
              <a:ea typeface="Calibri"/>
              <a:cs typeface="Calibri"/>
              <a:sym typeface="Calibri"/>
            </a:endParaRPr>
          </a:p>
          <a:p>
            <a:pPr marL="91440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a:p>
            <a:pPr marL="457200" marR="0" lvl="0" indent="-482600" algn="l" rtl="0">
              <a:lnSpc>
                <a:spcPct val="100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This technique learns to generate new data</a:t>
            </a:r>
            <a:endParaRPr sz="4000">
              <a:solidFill>
                <a:schemeClr val="dk1"/>
              </a:solidFill>
              <a:highlight>
                <a:srgbClr val="FFFFFF"/>
              </a:highlight>
              <a:latin typeface="Calibri"/>
              <a:ea typeface="Calibri"/>
              <a:cs typeface="Calibri"/>
              <a:sym typeface="Calibri"/>
            </a:endParaRPr>
          </a:p>
          <a:p>
            <a:pPr marL="91440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a:p>
            <a:pPr marL="457200" marR="0" lvl="0" indent="-482600" algn="l" rtl="0">
              <a:lnSpc>
                <a:spcPct val="100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The input to the generator is given as a random noise vector</a:t>
            </a:r>
            <a:endParaRPr sz="4000">
              <a:solidFill>
                <a:schemeClr val="dk1"/>
              </a:solidFill>
              <a:highlight>
                <a:srgbClr val="FFFFFF"/>
              </a:highlight>
              <a:latin typeface="Calibri"/>
              <a:ea typeface="Calibri"/>
              <a:cs typeface="Calibri"/>
              <a:sym typeface="Calibri"/>
            </a:endParaRPr>
          </a:p>
          <a:p>
            <a:pPr marL="91440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a:p>
            <a:pPr marL="457200" marR="0" lvl="0" indent="-482600" algn="l" rtl="0">
              <a:lnSpc>
                <a:spcPct val="100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The input to the discriminator consists of real datasets and the fake data generated by the generator.</a:t>
            </a:r>
            <a:endParaRPr sz="40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134b05f03f1_0_49"/>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4000" b="0" i="0" u="none" strike="noStrike" cap="none">
              <a:solidFill>
                <a:schemeClr val="dk1"/>
              </a:solidFill>
              <a:latin typeface="Calibri"/>
              <a:ea typeface="Calibri"/>
              <a:cs typeface="Calibri"/>
              <a:sym typeface="Calibri"/>
            </a:endParaRPr>
          </a:p>
        </p:txBody>
      </p:sp>
      <p:sp>
        <p:nvSpPr>
          <p:cNvPr id="653" name="Google Shape;653;g134b05f03f1_0_49"/>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4" name="Google Shape;654;g134b05f03f1_0_49"/>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5" name="Google Shape;655;g134b05f03f1_0_49"/>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6" name="Google Shape;656;g134b05f03f1_0_49"/>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57" name="Google Shape;657;g134b05f03f1_0_49"/>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658" name="Google Shape;658;g134b05f03f1_0_49"/>
          <p:cNvSpPr txBox="1"/>
          <p:nvPr/>
        </p:nvSpPr>
        <p:spPr>
          <a:xfrm>
            <a:off x="5448225" y="348900"/>
            <a:ext cx="10242600" cy="2277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endParaRPr sz="1400" b="0" i="0" u="none" strike="noStrike" cap="none">
              <a:solidFill>
                <a:srgbClr val="000000"/>
              </a:solidFill>
              <a:latin typeface="Arial"/>
              <a:ea typeface="Arial"/>
              <a:cs typeface="Arial"/>
              <a:sym typeface="Arial"/>
            </a:endParaRPr>
          </a:p>
        </p:txBody>
      </p:sp>
      <p:sp>
        <p:nvSpPr>
          <p:cNvPr id="659" name="Google Shape;659;g134b05f03f1_0_49"/>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660" name="Google Shape;660;g134b05f03f1_0_49"/>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61" name="Google Shape;661;g134b05f03f1_0_49"/>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662" name="Google Shape;662;g134b05f03f1_0_49"/>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39</a:t>
            </a:fld>
            <a:endParaRPr sz="1400" b="0" i="0" u="none" strike="noStrike" cap="none">
              <a:solidFill>
                <a:srgbClr val="000000"/>
              </a:solidFill>
              <a:latin typeface="Arial"/>
              <a:ea typeface="Arial"/>
              <a:cs typeface="Arial"/>
              <a:sym typeface="Arial"/>
            </a:endParaRPr>
          </a:p>
        </p:txBody>
      </p:sp>
      <p:sp>
        <p:nvSpPr>
          <p:cNvPr id="663" name="Google Shape;663;g134b05f03f1_0_49"/>
          <p:cNvSpPr txBox="1"/>
          <p:nvPr/>
        </p:nvSpPr>
        <p:spPr>
          <a:xfrm>
            <a:off x="9503525" y="1192198"/>
            <a:ext cx="9595800" cy="8078700"/>
          </a:xfrm>
          <a:prstGeom prst="rect">
            <a:avLst/>
          </a:prstGeom>
          <a:solidFill>
            <a:schemeClr val="lt1">
              <a:alpha val="97650"/>
            </a:schemeClr>
          </a:solidFill>
          <a:ln>
            <a:noFill/>
          </a:ln>
        </p:spPr>
        <p:txBody>
          <a:bodyPr spcFirstLastPara="1" wrap="square" lIns="91425" tIns="91425" rIns="91425" bIns="91425" anchor="ctr" anchorCtr="0">
            <a:spAutoFit/>
          </a:bodyPr>
          <a:lstStyle/>
          <a:p>
            <a:pPr marL="457200" marR="0" lvl="0" indent="-482600" algn="l" rtl="0">
              <a:lnSpc>
                <a:spcPct val="115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Generator : The Generator generates fake samples of data and tries to fool the Discriminator.</a:t>
            </a:r>
            <a:r>
              <a:rPr lang="en-US" sz="1300">
                <a:solidFill>
                  <a:schemeClr val="dk1"/>
                </a:solidFill>
                <a:highlight>
                  <a:srgbClr val="FFFFFF"/>
                </a:highlight>
              </a:rPr>
              <a:t> </a:t>
            </a:r>
            <a:r>
              <a:rPr lang="en-US" sz="4000">
                <a:solidFill>
                  <a:schemeClr val="dk1"/>
                </a:solidFill>
                <a:highlight>
                  <a:srgbClr val="FFFFFF"/>
                </a:highlight>
                <a:latin typeface="Calibri"/>
                <a:ea typeface="Calibri"/>
                <a:cs typeface="Calibri"/>
                <a:sym typeface="Calibri"/>
              </a:rPr>
              <a:t>It tries to maximize the probability of the Discriminator in making a mistake by fooling.</a:t>
            </a:r>
            <a:endParaRPr sz="4000">
              <a:solidFill>
                <a:schemeClr val="dk1"/>
              </a:solidFill>
              <a:highlight>
                <a:srgbClr val="FFFFFF"/>
              </a:highlight>
              <a:latin typeface="Calibri"/>
              <a:ea typeface="Calibri"/>
              <a:cs typeface="Calibri"/>
              <a:sym typeface="Calibri"/>
            </a:endParaRPr>
          </a:p>
          <a:p>
            <a:pPr marL="457200" marR="0" lvl="0" indent="-482600" algn="l" rtl="0">
              <a:lnSpc>
                <a:spcPct val="115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Discriminator : Tries to distinguish between the real and fake samples. that estimates the probability that the sample that it got is received from the training data and not from the Generator.</a:t>
            </a:r>
            <a:endParaRPr sz="4000">
              <a:solidFill>
                <a:schemeClr val="dk1"/>
              </a:solidFill>
              <a:highlight>
                <a:srgbClr val="FFFFFF"/>
              </a:highlight>
              <a:latin typeface="Calibri"/>
              <a:ea typeface="Calibri"/>
              <a:cs typeface="Calibri"/>
              <a:sym typeface="Calibri"/>
            </a:endParaRPr>
          </a:p>
          <a:p>
            <a:pPr marL="457200" marR="0" lvl="0" indent="0" algn="l" rtl="0">
              <a:lnSpc>
                <a:spcPct val="115000"/>
              </a:lnSpc>
              <a:spcBef>
                <a:spcPts val="1400"/>
              </a:spcBef>
              <a:spcAft>
                <a:spcPts val="0"/>
              </a:spcAft>
              <a:buClr>
                <a:srgbClr val="000000"/>
              </a:buClr>
              <a:buSzPts val="1350"/>
              <a:buFont typeface="Arial"/>
              <a:buNone/>
            </a:pPr>
            <a:endParaRPr sz="1350" b="0" i="0" u="none" strike="noStrike" cap="none">
              <a:solidFill>
                <a:srgbClr val="212529"/>
              </a:solidFill>
              <a:highlight>
                <a:srgbClr val="FFFFFF"/>
              </a:highlight>
              <a:latin typeface="Arial"/>
              <a:ea typeface="Arial"/>
              <a:cs typeface="Arial"/>
              <a:sym typeface="Arial"/>
            </a:endParaRPr>
          </a:p>
          <a:p>
            <a:pPr marL="0" marR="0" lvl="0" indent="0" algn="l" rtl="0">
              <a:lnSpc>
                <a:spcPct val="100000"/>
              </a:lnSpc>
              <a:spcBef>
                <a:spcPts val="140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664" name="Google Shape;664;g134b05f03f1_0_49"/>
          <p:cNvPicPr preferRelativeResize="0"/>
          <p:nvPr/>
        </p:nvPicPr>
        <p:blipFill>
          <a:blip r:embed="rId4">
            <a:alphaModFix/>
          </a:blip>
          <a:stretch>
            <a:fillRect/>
          </a:stretch>
        </p:blipFill>
        <p:spPr>
          <a:xfrm>
            <a:off x="337900" y="1373275"/>
            <a:ext cx="9050925" cy="5797050"/>
          </a:xfrm>
          <a:prstGeom prst="rect">
            <a:avLst/>
          </a:prstGeom>
          <a:noFill/>
          <a:ln>
            <a:noFill/>
          </a:ln>
        </p:spPr>
      </p:pic>
      <p:sp>
        <p:nvSpPr>
          <p:cNvPr id="665" name="Google Shape;665;g134b05f03f1_0_49"/>
          <p:cNvSpPr txBox="1"/>
          <p:nvPr/>
        </p:nvSpPr>
        <p:spPr>
          <a:xfrm>
            <a:off x="784125" y="8283125"/>
            <a:ext cx="18315300" cy="2031900"/>
          </a:xfrm>
          <a:prstGeom prst="rect">
            <a:avLst/>
          </a:prstGeom>
          <a:noFill/>
          <a:ln>
            <a:noFill/>
          </a:ln>
        </p:spPr>
        <p:txBody>
          <a:bodyPr spcFirstLastPara="1" wrap="square" lIns="91425" tIns="91425" rIns="91425" bIns="91425" anchor="t" anchorCtr="0">
            <a:spAutoFit/>
          </a:bodyPr>
          <a:lstStyle/>
          <a:p>
            <a:pPr marL="457200" lvl="0" indent="-482600" algn="l" rtl="0">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When the discriminator successfully identifies real and fake samples, it is rewarded, whereas the generator is penalized with large updates to model parameters and visa versa when generator is penalized </a:t>
            </a:r>
            <a:endParaRPr sz="4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12f77c8f1aa_1_10"/>
          <p:cNvSpPr txBox="1"/>
          <p:nvPr/>
        </p:nvSpPr>
        <p:spPr>
          <a:xfrm>
            <a:off x="-62" y="-25"/>
            <a:ext cx="20104200" cy="11309400"/>
          </a:xfrm>
          <a:prstGeom prst="rect">
            <a:avLst/>
          </a:prstGeom>
          <a:solidFill>
            <a:schemeClr val="lt1">
              <a:alpha val="96862"/>
            </a:schemeClr>
          </a:solidFill>
          <a:ln w="1143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 name="Google Shape;87;g12f77c8f1aa_1_10"/>
          <p:cNvSpPr txBox="1"/>
          <p:nvPr/>
        </p:nvSpPr>
        <p:spPr>
          <a:xfrm>
            <a:off x="191675" y="1454125"/>
            <a:ext cx="19743300" cy="627900"/>
          </a:xfrm>
          <a:prstGeom prst="rect">
            <a:avLst/>
          </a:prstGeom>
          <a:noFill/>
          <a:ln>
            <a:noFill/>
          </a:ln>
        </p:spPr>
        <p:txBody>
          <a:bodyPr spcFirstLastPara="1" wrap="square" lIns="0" tIns="12050" rIns="0" bIns="0" anchor="t" anchorCtr="0">
            <a:spAutoFit/>
          </a:bodyPr>
          <a:lstStyle/>
          <a:p>
            <a:pPr marL="457200" marR="0" lvl="0" indent="0" algn="just" rtl="0">
              <a:lnSpc>
                <a:spcPct val="101000"/>
              </a:lnSpc>
              <a:spcBef>
                <a:spcPts val="0"/>
              </a:spcBef>
              <a:spcAft>
                <a:spcPts val="0"/>
              </a:spcAft>
              <a:buClr>
                <a:srgbClr val="000000"/>
              </a:buClr>
              <a:buSzPts val="4000"/>
              <a:buFont typeface="Arial"/>
              <a:buNone/>
            </a:pPr>
            <a:endParaRPr sz="4000" b="0" i="0" u="none" strike="noStrike" cap="none">
              <a:solidFill>
                <a:srgbClr val="000000"/>
              </a:solidFill>
              <a:latin typeface="Times New Roman"/>
              <a:ea typeface="Times New Roman"/>
              <a:cs typeface="Times New Roman"/>
              <a:sym typeface="Times New Roman"/>
            </a:endParaRPr>
          </a:p>
        </p:txBody>
      </p:sp>
      <p:sp>
        <p:nvSpPr>
          <p:cNvPr id="88" name="Google Shape;88;g12f77c8f1aa_1_1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 name="Google Shape;89;g12f77c8f1aa_1_1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 name="Google Shape;90;g12f77c8f1aa_1_1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 name="Google Shape;91;g12f77c8f1aa_1_1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 name="Google Shape;92;g12f77c8f1aa_1_1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93" name="Google Shape;93;g12f77c8f1aa_1_10"/>
          <p:cNvSpPr txBox="1"/>
          <p:nvPr/>
        </p:nvSpPr>
        <p:spPr>
          <a:xfrm>
            <a:off x="4930775" y="217175"/>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Motivation</a:t>
            </a:r>
            <a:endParaRPr sz="1400" b="0" i="0" u="none" strike="noStrike" cap="none">
              <a:solidFill>
                <a:srgbClr val="000000"/>
              </a:solidFill>
              <a:latin typeface="Calibri"/>
              <a:ea typeface="Calibri"/>
              <a:cs typeface="Calibri"/>
              <a:sym typeface="Calibri"/>
            </a:endParaRPr>
          </a:p>
        </p:txBody>
      </p:sp>
      <p:sp>
        <p:nvSpPr>
          <p:cNvPr id="94" name="Google Shape;94;g12f77c8f1aa_1_1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95" name="Google Shape;95;g12f77c8f1aa_1_10"/>
          <p:cNvSpPr txBox="1"/>
          <p:nvPr/>
        </p:nvSpPr>
        <p:spPr>
          <a:xfrm>
            <a:off x="1822462" y="10742612"/>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6" name="Google Shape;96;g12f77c8f1aa_1_1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97" name="Google Shape;97;g12f77c8f1aa_1_1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a:t>
            </a:fld>
            <a:endParaRPr sz="1400" b="0" i="0" u="none" strike="noStrike" cap="none">
              <a:solidFill>
                <a:srgbClr val="000000"/>
              </a:solidFill>
              <a:latin typeface="Arial"/>
              <a:ea typeface="Arial"/>
              <a:cs typeface="Arial"/>
              <a:sym typeface="Arial"/>
            </a:endParaRPr>
          </a:p>
        </p:txBody>
      </p:sp>
      <p:sp>
        <p:nvSpPr>
          <p:cNvPr id="98" name="Google Shape;98;g12f77c8f1aa_1_10"/>
          <p:cNvSpPr/>
          <p:nvPr/>
        </p:nvSpPr>
        <p:spPr>
          <a:xfrm>
            <a:off x="875200" y="3570100"/>
            <a:ext cx="18353700" cy="3570300"/>
          </a:xfrm>
          <a:prstGeom prst="rect">
            <a:avLst/>
          </a:prstGeom>
          <a:solidFill>
            <a:schemeClr val="lt2"/>
          </a:solidFill>
          <a:ln w="762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just" rtl="0">
              <a:lnSpc>
                <a:spcPct val="100000"/>
              </a:lnSpc>
              <a:spcBef>
                <a:spcPts val="0"/>
              </a:spcBef>
              <a:spcAft>
                <a:spcPts val="0"/>
              </a:spcAft>
              <a:buClr>
                <a:srgbClr val="000000"/>
              </a:buClr>
              <a:buSzPts val="4000"/>
              <a:buFont typeface="Arial"/>
              <a:buNone/>
            </a:pPr>
            <a:r>
              <a:rPr lang="en-US" sz="4000" b="0" i="1" u="none" strike="noStrike" cap="none">
                <a:solidFill>
                  <a:schemeClr val="dk1"/>
                </a:solidFill>
                <a:latin typeface="Times New Roman"/>
                <a:ea typeface="Times New Roman"/>
                <a:cs typeface="Times New Roman"/>
                <a:sym typeface="Times New Roman"/>
              </a:rPr>
              <a:t>John Chambers, CEO of Cisco Systems, likes to listen to voice mails forwarded to him from dissatisfied customers. He says, “Email would be more efficient, but I want to hear the emotion, I want to hear the frustration, I want to hear the caller’s level of comfort with the strategy we’re employing. I can’t get that through e-mail.”</a:t>
            </a:r>
            <a:endParaRPr sz="1400" b="0" i="1"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34b05f03f1_0_30"/>
          <p:cNvSpPr txBox="1"/>
          <p:nvPr/>
        </p:nvSpPr>
        <p:spPr>
          <a:xfrm>
            <a:off x="7620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lnSpc>
                <a:spcPct val="135714"/>
              </a:lnSpc>
              <a:spcBef>
                <a:spcPts val="0"/>
              </a:spcBef>
              <a:spcAft>
                <a:spcPts val="0"/>
              </a:spcAft>
              <a:buClr>
                <a:schemeClr val="dk1"/>
              </a:buClr>
              <a:buSzPts val="1100"/>
              <a:buFont typeface="Arial"/>
              <a:buNone/>
            </a:pPr>
            <a:endParaRPr sz="1050">
              <a:solidFill>
                <a:srgbClr val="A31515"/>
              </a:solidFill>
              <a:highlight>
                <a:srgbClr val="FFFFFE"/>
              </a:highlight>
              <a:latin typeface="Courier New"/>
              <a:ea typeface="Courier New"/>
              <a:cs typeface="Courier New"/>
              <a:sym typeface="Courier New"/>
            </a:endParaRPr>
          </a:p>
        </p:txBody>
      </p:sp>
      <p:sp>
        <p:nvSpPr>
          <p:cNvPr id="671" name="Google Shape;671;g134b05f03f1_0_3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2" name="Google Shape;672;g134b05f03f1_0_3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3" name="Google Shape;673;g134b05f03f1_0_3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4" name="Google Shape;674;g134b05f03f1_0_3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5" name="Google Shape;675;g134b05f03f1_0_3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676" name="Google Shape;676;g134b05f03f1_0_30"/>
          <p:cNvSpPr txBox="1"/>
          <p:nvPr/>
        </p:nvSpPr>
        <p:spPr>
          <a:xfrm>
            <a:off x="42322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WHY </a:t>
            </a:r>
            <a:r>
              <a:rPr lang="en-US" sz="5400" b="1">
                <a:solidFill>
                  <a:schemeClr val="dk1"/>
                </a:solidFill>
                <a:latin typeface="Calibri"/>
                <a:ea typeface="Calibri"/>
                <a:cs typeface="Calibri"/>
                <a:sym typeface="Calibri"/>
              </a:rPr>
              <a:t>GANs</a:t>
            </a:r>
            <a:r>
              <a:rPr lang="en-US" sz="5400" b="1"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77" name="Google Shape;677;g134b05f03f1_0_3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678" name="Google Shape;678;g134b05f03f1_0_3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679" name="Google Shape;679;g134b05f03f1_0_3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40</a:t>
            </a:fld>
            <a:endParaRPr sz="1400" b="0" i="0" u="none" strike="noStrike" cap="none">
              <a:solidFill>
                <a:srgbClr val="000000"/>
              </a:solidFill>
              <a:latin typeface="Arial"/>
              <a:ea typeface="Arial"/>
              <a:cs typeface="Arial"/>
              <a:sym typeface="Arial"/>
            </a:endParaRPr>
          </a:p>
        </p:txBody>
      </p:sp>
      <p:sp>
        <p:nvSpPr>
          <p:cNvPr id="680" name="Google Shape;680;g134b05f03f1_0_30"/>
          <p:cNvSpPr txBox="1"/>
          <p:nvPr/>
        </p:nvSpPr>
        <p:spPr>
          <a:xfrm>
            <a:off x="1154500" y="1867850"/>
            <a:ext cx="8764800" cy="8804400"/>
          </a:xfrm>
          <a:prstGeom prst="rect">
            <a:avLst/>
          </a:prstGeom>
          <a:noFill/>
          <a:ln>
            <a:noFill/>
          </a:ln>
        </p:spPr>
        <p:txBody>
          <a:bodyPr spcFirstLastPara="1" wrap="square" lIns="91425" tIns="91425" rIns="91425" bIns="91425" anchor="t" anchorCtr="0">
            <a:spAutoFit/>
          </a:bodyPr>
          <a:lstStyle/>
          <a:p>
            <a:pPr marL="457200" marR="0" lvl="0" indent="-482600" algn="l" rtl="0">
              <a:lnSpc>
                <a:spcPct val="100000"/>
              </a:lnSpc>
              <a:spcBef>
                <a:spcPts val="0"/>
              </a:spcBef>
              <a:spcAft>
                <a:spcPts val="0"/>
              </a:spcAft>
              <a:buClr>
                <a:srgbClr val="212529"/>
              </a:buClr>
              <a:buSzPts val="4000"/>
              <a:buFont typeface="Calibri"/>
              <a:buChar char="❖"/>
            </a:pPr>
            <a:r>
              <a:rPr lang="en-US" sz="4000">
                <a:solidFill>
                  <a:schemeClr val="dk1"/>
                </a:solidFill>
                <a:highlight>
                  <a:srgbClr val="FFFFFF"/>
                </a:highlight>
                <a:latin typeface="Calibri"/>
                <a:ea typeface="Calibri"/>
                <a:cs typeface="Calibri"/>
                <a:sym typeface="Calibri"/>
              </a:rPr>
              <a:t>GANs work well with unseen dataset as well.</a:t>
            </a:r>
            <a:endParaRPr sz="4000">
              <a:solidFill>
                <a:schemeClr val="dk1"/>
              </a:solidFill>
              <a:highlight>
                <a:srgbClr val="FFFFFF"/>
              </a:highlight>
              <a:latin typeface="Calibri"/>
              <a:ea typeface="Calibri"/>
              <a:cs typeface="Calibri"/>
              <a:sym typeface="Calibri"/>
            </a:endParaRPr>
          </a:p>
          <a:p>
            <a:pPr marL="91440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a:p>
            <a:pPr marL="457200" marR="0" lvl="0" indent="-482600" algn="l" rtl="0">
              <a:lnSpc>
                <a:spcPct val="100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It is more immune to noises </a:t>
            </a:r>
            <a:endParaRPr sz="4000">
              <a:solidFill>
                <a:schemeClr val="dk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None/>
            </a:pPr>
            <a:r>
              <a:rPr lang="en-US" sz="4000">
                <a:solidFill>
                  <a:schemeClr val="dk1"/>
                </a:solidFill>
                <a:highlight>
                  <a:srgbClr val="FFFFFF"/>
                </a:highlight>
                <a:latin typeface="Calibri"/>
                <a:ea typeface="Calibri"/>
                <a:cs typeface="Calibri"/>
                <a:sym typeface="Calibri"/>
              </a:rPr>
              <a:t>    present as the generator is </a:t>
            </a:r>
            <a:endParaRPr sz="4000">
              <a:solidFill>
                <a:schemeClr val="dk1"/>
              </a:solidFill>
              <a:highlight>
                <a:srgbClr val="FFFFFF"/>
              </a:highlight>
              <a:latin typeface="Calibri"/>
              <a:ea typeface="Calibri"/>
              <a:cs typeface="Calibri"/>
              <a:sym typeface="Calibri"/>
            </a:endParaRPr>
          </a:p>
          <a:p>
            <a:pPr marL="0" marR="0" lvl="0" indent="0" algn="l" rtl="0">
              <a:lnSpc>
                <a:spcPct val="100000"/>
              </a:lnSpc>
              <a:spcBef>
                <a:spcPts val="0"/>
              </a:spcBef>
              <a:spcAft>
                <a:spcPts val="0"/>
              </a:spcAft>
              <a:buNone/>
            </a:pPr>
            <a:r>
              <a:rPr lang="en-US" sz="4000">
                <a:solidFill>
                  <a:schemeClr val="dk1"/>
                </a:solidFill>
                <a:highlight>
                  <a:srgbClr val="FFFFFF"/>
                </a:highlight>
                <a:latin typeface="Calibri"/>
                <a:ea typeface="Calibri"/>
                <a:cs typeface="Calibri"/>
                <a:sym typeface="Calibri"/>
              </a:rPr>
              <a:t>    trained with random noise </a:t>
            </a:r>
            <a:endParaRPr sz="4000">
              <a:solidFill>
                <a:schemeClr val="dk1"/>
              </a:solidFill>
              <a:highlight>
                <a:srgbClr val="FFFFFF"/>
              </a:highlight>
              <a:latin typeface="Calibri"/>
              <a:ea typeface="Calibri"/>
              <a:cs typeface="Calibri"/>
              <a:sym typeface="Calibri"/>
            </a:endParaRPr>
          </a:p>
          <a:p>
            <a:pPr marL="0" marR="0" lvl="0" indent="457200" algn="l" rtl="0">
              <a:lnSpc>
                <a:spcPct val="100000"/>
              </a:lnSpc>
              <a:spcBef>
                <a:spcPts val="0"/>
              </a:spcBef>
              <a:spcAft>
                <a:spcPts val="0"/>
              </a:spcAft>
              <a:buNone/>
            </a:pPr>
            <a:r>
              <a:rPr lang="en-US" sz="4000">
                <a:solidFill>
                  <a:schemeClr val="dk1"/>
                </a:solidFill>
                <a:highlight>
                  <a:srgbClr val="FFFFFF"/>
                </a:highlight>
                <a:latin typeface="Calibri"/>
                <a:ea typeface="Calibri"/>
                <a:cs typeface="Calibri"/>
                <a:sym typeface="Calibri"/>
              </a:rPr>
              <a:t>vector making discriminator </a:t>
            </a:r>
            <a:endParaRPr sz="4000">
              <a:solidFill>
                <a:schemeClr val="dk1"/>
              </a:solidFill>
              <a:highlight>
                <a:srgbClr val="FFFFFF"/>
              </a:highlight>
              <a:latin typeface="Calibri"/>
              <a:ea typeface="Calibri"/>
              <a:cs typeface="Calibri"/>
              <a:sym typeface="Calibri"/>
            </a:endParaRPr>
          </a:p>
          <a:p>
            <a:pPr marL="0" marR="0" lvl="0" indent="457200" algn="l" rtl="0">
              <a:lnSpc>
                <a:spcPct val="100000"/>
              </a:lnSpc>
              <a:spcBef>
                <a:spcPts val="0"/>
              </a:spcBef>
              <a:spcAft>
                <a:spcPts val="0"/>
              </a:spcAft>
              <a:buNone/>
            </a:pPr>
            <a:r>
              <a:rPr lang="en-US" sz="4000">
                <a:solidFill>
                  <a:schemeClr val="dk1"/>
                </a:solidFill>
                <a:highlight>
                  <a:srgbClr val="FFFFFF"/>
                </a:highlight>
                <a:latin typeface="Calibri"/>
                <a:ea typeface="Calibri"/>
                <a:cs typeface="Calibri"/>
                <a:sym typeface="Calibri"/>
              </a:rPr>
              <a:t>effective in distinguishing.</a:t>
            </a:r>
            <a:endParaRPr sz="4000">
              <a:solidFill>
                <a:schemeClr val="dk1"/>
              </a:solidFill>
              <a:highlight>
                <a:srgbClr val="FFFFFF"/>
              </a:highlight>
              <a:latin typeface="Calibri"/>
              <a:ea typeface="Calibri"/>
              <a:cs typeface="Calibri"/>
              <a:sym typeface="Calibri"/>
            </a:endParaRPr>
          </a:p>
          <a:p>
            <a:pPr marL="91440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a:p>
            <a:pPr marL="457200" marR="0" lvl="0" indent="-482600" algn="l" rtl="0">
              <a:lnSpc>
                <a:spcPct val="100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In a scenario when there’s no</a:t>
            </a:r>
            <a:endParaRPr sz="4000">
              <a:solidFill>
                <a:schemeClr val="dk1"/>
              </a:solidFill>
              <a:highlight>
                <a:srgbClr val="FFFFFF"/>
              </a:highlight>
              <a:latin typeface="Calibri"/>
              <a:ea typeface="Calibri"/>
              <a:cs typeface="Calibri"/>
              <a:sym typeface="Calibri"/>
            </a:endParaRPr>
          </a:p>
          <a:p>
            <a:pPr marL="457200" marR="0" lvl="0" indent="0" algn="l" rtl="0">
              <a:lnSpc>
                <a:spcPct val="100000"/>
              </a:lnSpc>
              <a:spcBef>
                <a:spcPts val="0"/>
              </a:spcBef>
              <a:spcAft>
                <a:spcPts val="0"/>
              </a:spcAft>
              <a:buNone/>
            </a:pPr>
            <a:r>
              <a:rPr lang="en-US" sz="4000">
                <a:solidFill>
                  <a:schemeClr val="dk1"/>
                </a:solidFill>
                <a:highlight>
                  <a:srgbClr val="FFFFFF"/>
                </a:highlight>
                <a:latin typeface="Calibri"/>
                <a:ea typeface="Calibri"/>
                <a:cs typeface="Calibri"/>
                <a:sym typeface="Calibri"/>
              </a:rPr>
              <a:t>ample data for a problem you </a:t>
            </a:r>
            <a:endParaRPr sz="4000">
              <a:solidFill>
                <a:schemeClr val="dk1"/>
              </a:solidFill>
              <a:highlight>
                <a:srgbClr val="FFFFFF"/>
              </a:highlight>
              <a:latin typeface="Calibri"/>
              <a:ea typeface="Calibri"/>
              <a:cs typeface="Calibri"/>
              <a:sym typeface="Calibri"/>
            </a:endParaRPr>
          </a:p>
          <a:p>
            <a:pPr marL="457200" marR="0" lvl="0" indent="0" algn="l" rtl="0">
              <a:lnSpc>
                <a:spcPct val="100000"/>
              </a:lnSpc>
              <a:spcBef>
                <a:spcPts val="0"/>
              </a:spcBef>
              <a:spcAft>
                <a:spcPts val="0"/>
              </a:spcAft>
              <a:buNone/>
            </a:pPr>
            <a:r>
              <a:rPr lang="en-US" sz="4000">
                <a:solidFill>
                  <a:schemeClr val="dk1"/>
                </a:solidFill>
                <a:highlight>
                  <a:srgbClr val="FFFFFF"/>
                </a:highlight>
                <a:latin typeface="Calibri"/>
                <a:ea typeface="Calibri"/>
                <a:cs typeface="Calibri"/>
                <a:sym typeface="Calibri"/>
              </a:rPr>
              <a:t>are working on, in that case, </a:t>
            </a:r>
            <a:endParaRPr sz="4000">
              <a:solidFill>
                <a:schemeClr val="dk1"/>
              </a:solidFill>
              <a:highlight>
                <a:srgbClr val="FFFFFF"/>
              </a:highlight>
              <a:latin typeface="Calibri"/>
              <a:ea typeface="Calibri"/>
              <a:cs typeface="Calibri"/>
              <a:sym typeface="Calibri"/>
            </a:endParaRPr>
          </a:p>
          <a:p>
            <a:pPr marL="457200" marR="0" lvl="0" indent="0" algn="l" rtl="0">
              <a:lnSpc>
                <a:spcPct val="100000"/>
              </a:lnSpc>
              <a:spcBef>
                <a:spcPts val="0"/>
              </a:spcBef>
              <a:spcAft>
                <a:spcPts val="0"/>
              </a:spcAft>
              <a:buNone/>
            </a:pPr>
            <a:r>
              <a:rPr lang="en-US" sz="4000">
                <a:solidFill>
                  <a:schemeClr val="dk1"/>
                </a:solidFill>
                <a:highlight>
                  <a:srgbClr val="FFFFFF"/>
                </a:highlight>
                <a:latin typeface="Calibri"/>
                <a:ea typeface="Calibri"/>
                <a:cs typeface="Calibri"/>
                <a:sym typeface="Calibri"/>
              </a:rPr>
              <a:t>you can use adversarial </a:t>
            </a:r>
            <a:endParaRPr sz="4000">
              <a:solidFill>
                <a:schemeClr val="dk1"/>
              </a:solidFill>
              <a:highlight>
                <a:srgbClr val="FFFFFF"/>
              </a:highlight>
              <a:latin typeface="Calibri"/>
              <a:ea typeface="Calibri"/>
              <a:cs typeface="Calibri"/>
              <a:sym typeface="Calibri"/>
            </a:endParaRPr>
          </a:p>
          <a:p>
            <a:pPr marL="457200" marR="0" lvl="0" indent="0" algn="l" rtl="0">
              <a:lnSpc>
                <a:spcPct val="100000"/>
              </a:lnSpc>
              <a:spcBef>
                <a:spcPts val="0"/>
              </a:spcBef>
              <a:spcAft>
                <a:spcPts val="0"/>
              </a:spcAft>
              <a:buNone/>
            </a:pPr>
            <a:r>
              <a:rPr lang="en-US" sz="4000">
                <a:solidFill>
                  <a:schemeClr val="dk1"/>
                </a:solidFill>
                <a:highlight>
                  <a:srgbClr val="FFFFFF"/>
                </a:highlight>
                <a:latin typeface="Calibri"/>
                <a:ea typeface="Calibri"/>
                <a:cs typeface="Calibri"/>
                <a:sym typeface="Calibri"/>
              </a:rPr>
              <a:t>networks to generate more data.</a:t>
            </a:r>
            <a:endParaRPr sz="4000">
              <a:solidFill>
                <a:schemeClr val="dk1"/>
              </a:solidFill>
              <a:highlight>
                <a:srgbClr val="FFFFFF"/>
              </a:highlight>
              <a:latin typeface="Calibri"/>
              <a:ea typeface="Calibri"/>
              <a:cs typeface="Calibri"/>
              <a:sym typeface="Calibri"/>
            </a:endParaRPr>
          </a:p>
        </p:txBody>
      </p:sp>
      <p:pic>
        <p:nvPicPr>
          <p:cNvPr id="681" name="Google Shape;681;g134b05f03f1_0_30"/>
          <p:cNvPicPr preferRelativeResize="0"/>
          <p:nvPr/>
        </p:nvPicPr>
        <p:blipFill rotWithShape="1">
          <a:blip r:embed="rId4">
            <a:alphaModFix/>
          </a:blip>
          <a:srcRect b="50946"/>
          <a:stretch/>
        </p:blipFill>
        <p:spPr>
          <a:xfrm>
            <a:off x="7782700" y="2604894"/>
            <a:ext cx="12192000" cy="54711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364dbbb34e_0_17"/>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7" name="Google Shape;687;g1364dbbb34e_0_17"/>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8" name="Google Shape;688;g1364dbbb34e_0_17"/>
          <p:cNvSpPr txBox="1"/>
          <p:nvPr/>
        </p:nvSpPr>
        <p:spPr>
          <a:xfrm>
            <a:off x="1004887" y="301625"/>
            <a:ext cx="708000" cy="7095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89" name="Google Shape;689;g1364dbbb34e_0_17"/>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0" name="Google Shape;690;g1364dbbb34e_0_17"/>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91" name="Google Shape;691;g1364dbbb34e_0_17"/>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692" name="Google Shape;692;g1364dbbb34e_0_17"/>
          <p:cNvSpPr txBox="1"/>
          <p:nvPr/>
        </p:nvSpPr>
        <p:spPr>
          <a:xfrm>
            <a:off x="4529250" y="217175"/>
            <a:ext cx="113139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VOICE CONVERSION OUTPUT ( F TO M )</a:t>
            </a:r>
            <a:endParaRPr sz="1400" b="0" i="0" u="none" strike="noStrike" cap="none">
              <a:solidFill>
                <a:srgbClr val="000000"/>
              </a:solidFill>
              <a:latin typeface="Arial"/>
              <a:ea typeface="Arial"/>
              <a:cs typeface="Arial"/>
              <a:sym typeface="Arial"/>
            </a:endParaRPr>
          </a:p>
        </p:txBody>
      </p:sp>
      <p:sp>
        <p:nvSpPr>
          <p:cNvPr id="693" name="Google Shape;693;g1364dbbb34e_0_17"/>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694" name="Google Shape;694;g1364dbbb34e_0_17"/>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695" name="Google Shape;695;g1364dbbb34e_0_17"/>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696" name="Google Shape;696;g1364dbbb34e_0_17"/>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41</a:t>
            </a:fld>
            <a:endParaRPr sz="1400" b="0" i="0" u="none" strike="noStrike" cap="none">
              <a:solidFill>
                <a:srgbClr val="000000"/>
              </a:solidFill>
              <a:latin typeface="Arial"/>
              <a:ea typeface="Arial"/>
              <a:cs typeface="Arial"/>
              <a:sym typeface="Arial"/>
            </a:endParaRPr>
          </a:p>
        </p:txBody>
      </p:sp>
      <p:sp>
        <p:nvSpPr>
          <p:cNvPr id="697" name="Google Shape;697;g1364dbbb34e_0_17"/>
          <p:cNvSpPr txBox="1"/>
          <p:nvPr/>
        </p:nvSpPr>
        <p:spPr>
          <a:xfrm>
            <a:off x="1154500" y="1867850"/>
            <a:ext cx="181470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4000">
                <a:solidFill>
                  <a:schemeClr val="dk1"/>
                </a:solidFill>
                <a:highlight>
                  <a:srgbClr val="FFFFFF"/>
                </a:highlight>
                <a:latin typeface="Calibri"/>
                <a:ea typeface="Calibri"/>
                <a:cs typeface="Calibri"/>
                <a:sym typeface="Calibri"/>
              </a:rPr>
              <a:t>                           </a:t>
            </a:r>
            <a:r>
              <a:rPr lang="en-US" sz="2600" b="1">
                <a:solidFill>
                  <a:schemeClr val="dk1"/>
                </a:solidFill>
                <a:highlight>
                  <a:srgbClr val="FFFFFF"/>
                </a:highlight>
                <a:latin typeface="Calibri"/>
                <a:ea typeface="Calibri"/>
                <a:cs typeface="Calibri"/>
                <a:sym typeface="Calibri"/>
              </a:rPr>
              <a:t>     EPOCH 1                                                                                                                 EPOCH 10</a:t>
            </a:r>
            <a:endParaRPr sz="2600" b="1">
              <a:solidFill>
                <a:schemeClr val="dk1"/>
              </a:solidFill>
              <a:highlight>
                <a:srgbClr val="FFFFFF"/>
              </a:highlight>
              <a:latin typeface="Calibri"/>
              <a:ea typeface="Calibri"/>
              <a:cs typeface="Calibri"/>
              <a:sym typeface="Calibri"/>
            </a:endParaRPr>
          </a:p>
        </p:txBody>
      </p:sp>
      <p:sp>
        <p:nvSpPr>
          <p:cNvPr id="698" name="Google Shape;698;g1364dbbb34e_0_17"/>
          <p:cNvSpPr txBox="1"/>
          <p:nvPr/>
        </p:nvSpPr>
        <p:spPr>
          <a:xfrm>
            <a:off x="1423600" y="5647625"/>
            <a:ext cx="16131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0">
              <a:latin typeface="Calibri"/>
              <a:ea typeface="Calibri"/>
              <a:cs typeface="Calibri"/>
              <a:sym typeface="Calibri"/>
            </a:endParaRPr>
          </a:p>
        </p:txBody>
      </p:sp>
      <p:pic>
        <p:nvPicPr>
          <p:cNvPr id="699" name="Google Shape;699;g1364dbbb34e_0_17"/>
          <p:cNvPicPr preferRelativeResize="0"/>
          <p:nvPr/>
        </p:nvPicPr>
        <p:blipFill>
          <a:blip r:embed="rId12">
            <a:alphaModFix/>
          </a:blip>
          <a:stretch>
            <a:fillRect/>
          </a:stretch>
        </p:blipFill>
        <p:spPr>
          <a:xfrm>
            <a:off x="927213" y="2777163"/>
            <a:ext cx="9219366" cy="6155050"/>
          </a:xfrm>
          <a:prstGeom prst="rect">
            <a:avLst/>
          </a:prstGeom>
          <a:noFill/>
          <a:ln>
            <a:noFill/>
          </a:ln>
        </p:spPr>
      </p:pic>
      <p:pic>
        <p:nvPicPr>
          <p:cNvPr id="700" name="Google Shape;700;g1364dbbb34e_0_17"/>
          <p:cNvPicPr preferRelativeResize="0"/>
          <p:nvPr/>
        </p:nvPicPr>
        <p:blipFill>
          <a:blip r:embed="rId13">
            <a:alphaModFix/>
          </a:blip>
          <a:stretch>
            <a:fillRect/>
          </a:stretch>
        </p:blipFill>
        <p:spPr>
          <a:xfrm>
            <a:off x="10758250" y="2777163"/>
            <a:ext cx="8764800" cy="6155050"/>
          </a:xfrm>
          <a:prstGeom prst="rect">
            <a:avLst/>
          </a:prstGeom>
          <a:noFill/>
          <a:ln>
            <a:noFill/>
          </a:ln>
        </p:spPr>
      </p:pic>
      <p:pic>
        <p:nvPicPr>
          <p:cNvPr id="2" name="vc_source_1">
            <a:hlinkClick r:id="" action="ppaction://media"/>
            <a:extLst>
              <a:ext uri="{FF2B5EF4-FFF2-40B4-BE49-F238E27FC236}">
                <a16:creationId xmlns:a16="http://schemas.microsoft.com/office/drawing/2014/main" id="{A4544908-0D12-9BC4-20B0-56F553CB6AA6}"/>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260210" y="9244863"/>
            <a:ext cx="1101989" cy="1101989"/>
          </a:xfrm>
          <a:prstGeom prst="rect">
            <a:avLst/>
          </a:prstGeom>
        </p:spPr>
      </p:pic>
      <p:pic>
        <p:nvPicPr>
          <p:cNvPr id="3" name="vc_source_10">
            <a:hlinkClick r:id="" action="ppaction://media"/>
            <a:extLst>
              <a:ext uri="{FF2B5EF4-FFF2-40B4-BE49-F238E27FC236}">
                <a16:creationId xmlns:a16="http://schemas.microsoft.com/office/drawing/2014/main" id="{9BA0D052-093F-D8C0-6204-4092A2BE4A95}"/>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0993866" y="9281458"/>
            <a:ext cx="1101989" cy="1101989"/>
          </a:xfrm>
          <a:prstGeom prst="rect">
            <a:avLst/>
          </a:prstGeom>
        </p:spPr>
      </p:pic>
      <p:pic>
        <p:nvPicPr>
          <p:cNvPr id="4" name="vc_generated_1">
            <a:hlinkClick r:id="" action="ppaction://media"/>
            <a:extLst>
              <a:ext uri="{FF2B5EF4-FFF2-40B4-BE49-F238E27FC236}">
                <a16:creationId xmlns:a16="http://schemas.microsoft.com/office/drawing/2014/main" id="{5286ECDB-B6BF-39B3-5BC3-F6556386E76B}"/>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6127038" y="9281458"/>
            <a:ext cx="1101989" cy="1101989"/>
          </a:xfrm>
          <a:prstGeom prst="rect">
            <a:avLst/>
          </a:prstGeom>
        </p:spPr>
      </p:pic>
      <p:pic>
        <p:nvPicPr>
          <p:cNvPr id="5" name="vc_generated_10">
            <a:hlinkClick r:id="" action="ppaction://media"/>
            <a:extLst>
              <a:ext uri="{FF2B5EF4-FFF2-40B4-BE49-F238E27FC236}">
                <a16:creationId xmlns:a16="http://schemas.microsoft.com/office/drawing/2014/main" id="{E73E5070-1CA3-731A-4D28-568E794167A2}"/>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15572384" y="9244863"/>
            <a:ext cx="1214691" cy="12146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16"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16"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3"/>
                </p:tgtEl>
              </p:cMediaNode>
            </p:audio>
            <p:audio>
              <p:cMediaNode vol="80000">
                <p:cTn id="21" fill="hold" display="0">
                  <p:stCondLst>
                    <p:cond delay="indefinite"/>
                  </p:stCondLst>
                  <p:endCondLst>
                    <p:cond evt="onStopAudio" delay="0">
                      <p:tgtEl>
                        <p:sldTgt/>
                      </p:tgtEl>
                    </p:cond>
                  </p:endCondLst>
                </p:cTn>
                <p:tgtEl>
                  <p:spTgt spid="4"/>
                </p:tgtEl>
              </p:cMediaNode>
            </p:audio>
            <p:audio>
              <p:cMediaNode vol="80000">
                <p:cTn id="22"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g13eabb3ab0e_0_17"/>
          <p:cNvSpPr txBox="1"/>
          <p:nvPr/>
        </p:nvSpPr>
        <p:spPr>
          <a:xfrm>
            <a:off x="-50" y="-25"/>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0" name="Google Shape;710;g13eabb3ab0e_0_17"/>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1" name="Google Shape;711;g13eabb3ab0e_0_17"/>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2" name="Google Shape;712;g13eabb3ab0e_0_17"/>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3" name="Google Shape;713;g13eabb3ab0e_0_17"/>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4" name="Google Shape;714;g13eabb3ab0e_0_17"/>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715" name="Google Shape;715;g13eabb3ab0e_0_17"/>
          <p:cNvSpPr txBox="1"/>
          <p:nvPr/>
        </p:nvSpPr>
        <p:spPr>
          <a:xfrm>
            <a:off x="42322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MelGAN</a:t>
            </a:r>
            <a:endParaRPr sz="5400" b="1">
              <a:solidFill>
                <a:schemeClr val="dk1"/>
              </a:solidFill>
              <a:latin typeface="Calibri"/>
              <a:ea typeface="Calibri"/>
              <a:cs typeface="Calibri"/>
              <a:sym typeface="Calibri"/>
            </a:endParaRPr>
          </a:p>
        </p:txBody>
      </p:sp>
      <p:sp>
        <p:nvSpPr>
          <p:cNvPr id="716" name="Google Shape;716;g13eabb3ab0e_0_17"/>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717" name="Google Shape;717;g13eabb3ab0e_0_17"/>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18" name="Google Shape;718;g13eabb3ab0e_0_17"/>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719" name="Google Shape;719;g13eabb3ab0e_0_17"/>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42</a:t>
            </a:fld>
            <a:endParaRPr sz="1400" b="0" i="0" u="none" strike="noStrike" cap="none">
              <a:solidFill>
                <a:srgbClr val="000000"/>
              </a:solidFill>
              <a:latin typeface="Arial"/>
              <a:ea typeface="Arial"/>
              <a:cs typeface="Arial"/>
              <a:sym typeface="Arial"/>
            </a:endParaRPr>
          </a:p>
        </p:txBody>
      </p:sp>
      <p:sp>
        <p:nvSpPr>
          <p:cNvPr id="720" name="Google Shape;720;g13eabb3ab0e_0_17"/>
          <p:cNvSpPr txBox="1"/>
          <p:nvPr/>
        </p:nvSpPr>
        <p:spPr>
          <a:xfrm>
            <a:off x="1154500" y="1867850"/>
            <a:ext cx="8764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p:txBody>
      </p:sp>
      <p:sp>
        <p:nvSpPr>
          <p:cNvPr id="721" name="Google Shape;721;g13eabb3ab0e_0_17"/>
          <p:cNvSpPr txBox="1"/>
          <p:nvPr/>
        </p:nvSpPr>
        <p:spPr>
          <a:xfrm>
            <a:off x="1154500" y="2469275"/>
            <a:ext cx="8074500" cy="6341700"/>
          </a:xfrm>
          <a:prstGeom prst="rect">
            <a:avLst/>
          </a:prstGeom>
          <a:noFill/>
          <a:ln>
            <a:noFill/>
          </a:ln>
        </p:spPr>
        <p:txBody>
          <a:bodyPr spcFirstLastPara="1" wrap="square" lIns="91425" tIns="91425" rIns="91425" bIns="91425" anchor="t" anchorCtr="0">
            <a:spAutoFit/>
          </a:bodyPr>
          <a:lstStyle/>
          <a:p>
            <a:pPr marL="457200" lvl="0" indent="-482600" algn="l" rtl="0">
              <a:spcBef>
                <a:spcPts val="0"/>
              </a:spcBef>
              <a:spcAft>
                <a:spcPts val="0"/>
              </a:spcAft>
              <a:buSzPts val="4000"/>
              <a:buFont typeface="Calibri"/>
              <a:buChar char="●"/>
            </a:pPr>
            <a:r>
              <a:rPr lang="en-US" sz="4000">
                <a:latin typeface="Calibri"/>
                <a:ea typeface="Calibri"/>
                <a:cs typeface="Calibri"/>
                <a:sym typeface="Calibri"/>
              </a:rPr>
              <a:t>The generator is a fully convolutional feed-forward network with mel-spectrogram as input and raw waveform as output.</a:t>
            </a:r>
            <a:endParaRPr sz="4000">
              <a:latin typeface="Calibri"/>
              <a:ea typeface="Calibri"/>
              <a:cs typeface="Calibri"/>
              <a:sym typeface="Calibri"/>
            </a:endParaRPr>
          </a:p>
          <a:p>
            <a:pPr marL="457200" lvl="0" indent="-482600" algn="l" rtl="0">
              <a:spcBef>
                <a:spcPts val="0"/>
              </a:spcBef>
              <a:spcAft>
                <a:spcPts val="0"/>
              </a:spcAft>
              <a:buSzPts val="4000"/>
              <a:buFont typeface="Calibri"/>
              <a:buChar char="●"/>
            </a:pPr>
            <a:r>
              <a:rPr lang="en-US" sz="4000">
                <a:latin typeface="Calibri"/>
                <a:ea typeface="Calibri"/>
                <a:cs typeface="Calibri"/>
                <a:sym typeface="Calibri"/>
              </a:rPr>
              <a:t>This generator does not use a global noise vector as input. Instead an audio which needs to be converted to other emotion is used as the noise vector (here it is neutral).</a:t>
            </a:r>
            <a:endParaRPr sz="4000">
              <a:solidFill>
                <a:schemeClr val="dk1"/>
              </a:solidFill>
              <a:latin typeface="Calibri"/>
              <a:ea typeface="Calibri"/>
              <a:cs typeface="Calibri"/>
              <a:sym typeface="Calibri"/>
            </a:endParaRPr>
          </a:p>
        </p:txBody>
      </p:sp>
      <p:pic>
        <p:nvPicPr>
          <p:cNvPr id="722" name="Google Shape;722;g13eabb3ab0e_0_17"/>
          <p:cNvPicPr preferRelativeResize="0"/>
          <p:nvPr/>
        </p:nvPicPr>
        <p:blipFill rotWithShape="1">
          <a:blip r:embed="rId4">
            <a:alphaModFix/>
          </a:blip>
          <a:srcRect l="30927" r="19597"/>
          <a:stretch/>
        </p:blipFill>
        <p:spPr>
          <a:xfrm>
            <a:off x="9919300" y="1192200"/>
            <a:ext cx="9424900" cy="91737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13eb41d149d_1_74"/>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8" name="Google Shape;728;g13eb41d149d_1_74"/>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29" name="Google Shape;729;g13eb41d149d_1_74"/>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0" name="Google Shape;730;g13eb41d149d_1_74"/>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1" name="Google Shape;731;g13eb41d149d_1_74"/>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32" name="Google Shape;732;g13eb41d149d_1_74"/>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733" name="Google Shape;733;g13eb41d149d_1_74"/>
          <p:cNvSpPr txBox="1"/>
          <p:nvPr/>
        </p:nvSpPr>
        <p:spPr>
          <a:xfrm>
            <a:off x="42322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MelGAN</a:t>
            </a:r>
            <a:endParaRPr sz="5400" b="1">
              <a:solidFill>
                <a:schemeClr val="dk1"/>
              </a:solidFill>
              <a:latin typeface="Calibri"/>
              <a:ea typeface="Calibri"/>
              <a:cs typeface="Calibri"/>
              <a:sym typeface="Calibri"/>
            </a:endParaRPr>
          </a:p>
        </p:txBody>
      </p:sp>
      <p:sp>
        <p:nvSpPr>
          <p:cNvPr id="734" name="Google Shape;734;g13eb41d149d_1_74"/>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735" name="Google Shape;735;g13eb41d149d_1_74"/>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36" name="Google Shape;736;g13eb41d149d_1_74"/>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737" name="Google Shape;737;g13eb41d149d_1_74"/>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43</a:t>
            </a:fld>
            <a:endParaRPr sz="1400" b="0" i="0" u="none" strike="noStrike" cap="none">
              <a:solidFill>
                <a:srgbClr val="000000"/>
              </a:solidFill>
              <a:latin typeface="Arial"/>
              <a:ea typeface="Arial"/>
              <a:cs typeface="Arial"/>
              <a:sym typeface="Arial"/>
            </a:endParaRPr>
          </a:p>
        </p:txBody>
      </p:sp>
      <p:sp>
        <p:nvSpPr>
          <p:cNvPr id="738" name="Google Shape;738;g13eb41d149d_1_74"/>
          <p:cNvSpPr txBox="1"/>
          <p:nvPr/>
        </p:nvSpPr>
        <p:spPr>
          <a:xfrm>
            <a:off x="1154500" y="1867850"/>
            <a:ext cx="8764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p:txBody>
      </p:sp>
      <p:sp>
        <p:nvSpPr>
          <p:cNvPr id="739" name="Google Shape;739;g13eb41d149d_1_74"/>
          <p:cNvSpPr txBox="1"/>
          <p:nvPr/>
        </p:nvSpPr>
        <p:spPr>
          <a:xfrm>
            <a:off x="1320075" y="3697700"/>
            <a:ext cx="8074500" cy="3879000"/>
          </a:xfrm>
          <a:prstGeom prst="rect">
            <a:avLst/>
          </a:prstGeom>
          <a:noFill/>
          <a:ln>
            <a:noFill/>
          </a:ln>
        </p:spPr>
        <p:txBody>
          <a:bodyPr spcFirstLastPara="1" wrap="square" lIns="91425" tIns="91425" rIns="91425" bIns="91425" anchor="t" anchorCtr="0">
            <a:spAutoFit/>
          </a:bodyPr>
          <a:lstStyle/>
          <a:p>
            <a:pPr marL="457200" lvl="0" indent="-482600" algn="l" rtl="0">
              <a:spcBef>
                <a:spcPts val="0"/>
              </a:spcBef>
              <a:spcAft>
                <a:spcPts val="0"/>
              </a:spcAft>
              <a:buSzPts val="4000"/>
              <a:buFont typeface="Calibri"/>
              <a:buChar char="●"/>
            </a:pPr>
            <a:r>
              <a:rPr lang="en-US" sz="4000">
                <a:latin typeface="Calibri"/>
                <a:ea typeface="Calibri"/>
                <a:cs typeface="Calibri"/>
                <a:sym typeface="Calibri"/>
              </a:rPr>
              <a:t>The input to the discriminator is the audio datasets to which the noise vector is supposed to be converted (here it is happy,sad).</a:t>
            </a:r>
            <a:endParaRPr sz="4000">
              <a:latin typeface="Calibri"/>
              <a:ea typeface="Calibri"/>
              <a:cs typeface="Calibri"/>
              <a:sym typeface="Calibri"/>
            </a:endParaRPr>
          </a:p>
          <a:p>
            <a:pPr marL="457200" lvl="0" indent="-482600" algn="l" rtl="0">
              <a:spcBef>
                <a:spcPts val="0"/>
              </a:spcBef>
              <a:spcAft>
                <a:spcPts val="0"/>
              </a:spcAft>
              <a:buSzPts val="4000"/>
              <a:buFont typeface="Calibri"/>
              <a:buChar char="●"/>
            </a:pPr>
            <a:r>
              <a:rPr lang="en-US" sz="4000">
                <a:latin typeface="Calibri"/>
                <a:ea typeface="Calibri"/>
                <a:cs typeface="Calibri"/>
                <a:sym typeface="Calibri"/>
              </a:rPr>
              <a:t>Spectrogram Inversions</a:t>
            </a:r>
            <a:endParaRPr sz="4000">
              <a:latin typeface="Calibri"/>
              <a:ea typeface="Calibri"/>
              <a:cs typeface="Calibri"/>
              <a:sym typeface="Calibri"/>
            </a:endParaRPr>
          </a:p>
          <a:p>
            <a:pPr marL="457200" lvl="0" indent="-482600" algn="l" rtl="0">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MelGAN solves hardware constraint </a:t>
            </a:r>
            <a:endParaRPr sz="4000">
              <a:solidFill>
                <a:schemeClr val="dk1"/>
              </a:solidFill>
              <a:latin typeface="Calibri"/>
              <a:ea typeface="Calibri"/>
              <a:cs typeface="Calibri"/>
              <a:sym typeface="Calibri"/>
            </a:endParaRPr>
          </a:p>
        </p:txBody>
      </p:sp>
      <p:pic>
        <p:nvPicPr>
          <p:cNvPr id="740" name="Google Shape;740;g13eb41d149d_1_74"/>
          <p:cNvPicPr preferRelativeResize="0"/>
          <p:nvPr/>
        </p:nvPicPr>
        <p:blipFill rotWithShape="1">
          <a:blip r:embed="rId4">
            <a:alphaModFix/>
          </a:blip>
          <a:srcRect l="24540" r="24651"/>
          <a:stretch/>
        </p:blipFill>
        <p:spPr>
          <a:xfrm>
            <a:off x="9919300" y="1201950"/>
            <a:ext cx="9678950" cy="91737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g13eabb3ab0e_0_98"/>
          <p:cNvSpPr txBox="1"/>
          <p:nvPr/>
        </p:nvSpPr>
        <p:spPr>
          <a:xfrm>
            <a:off x="-25" y="-25"/>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6" name="Google Shape;746;g13eabb3ab0e_0_9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7" name="Google Shape;747;g13eabb3ab0e_0_98"/>
          <p:cNvSpPr txBox="1"/>
          <p:nvPr/>
        </p:nvSpPr>
        <p:spPr>
          <a:xfrm>
            <a:off x="1004887" y="301625"/>
            <a:ext cx="708000" cy="7095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8" name="Google Shape;748;g13eabb3ab0e_0_9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49" name="Google Shape;749;g13eabb3ab0e_0_9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50" name="Google Shape;750;g13eabb3ab0e_0_98"/>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751" name="Google Shape;751;g13eabb3ab0e_0_98"/>
          <p:cNvSpPr txBox="1"/>
          <p:nvPr/>
        </p:nvSpPr>
        <p:spPr>
          <a:xfrm>
            <a:off x="4232225"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MelGAN OUTPUT FOR HAPPY-M</a:t>
            </a:r>
            <a:endParaRPr sz="5400" b="1">
              <a:solidFill>
                <a:schemeClr val="dk1"/>
              </a:solidFill>
              <a:latin typeface="Calibri"/>
              <a:ea typeface="Calibri"/>
              <a:cs typeface="Calibri"/>
              <a:sym typeface="Calibri"/>
            </a:endParaRPr>
          </a:p>
        </p:txBody>
      </p:sp>
      <p:sp>
        <p:nvSpPr>
          <p:cNvPr id="752" name="Google Shape;752;g13eabb3ab0e_0_98"/>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753" name="Google Shape;753;g13eabb3ab0e_0_98"/>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54" name="Google Shape;754;g13eabb3ab0e_0_98"/>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755" name="Google Shape;755;g13eabb3ab0e_0_98"/>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44</a:t>
            </a:fld>
            <a:endParaRPr sz="1400" b="0" i="0" u="none" strike="noStrike" cap="none">
              <a:solidFill>
                <a:srgbClr val="000000"/>
              </a:solidFill>
              <a:latin typeface="Arial"/>
              <a:ea typeface="Arial"/>
              <a:cs typeface="Arial"/>
              <a:sym typeface="Arial"/>
            </a:endParaRPr>
          </a:p>
        </p:txBody>
      </p:sp>
      <p:sp>
        <p:nvSpPr>
          <p:cNvPr id="756" name="Google Shape;756;g13eabb3ab0e_0_98"/>
          <p:cNvSpPr txBox="1"/>
          <p:nvPr/>
        </p:nvSpPr>
        <p:spPr>
          <a:xfrm>
            <a:off x="1154500" y="1867850"/>
            <a:ext cx="183687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600" b="1">
                <a:solidFill>
                  <a:schemeClr val="dk1"/>
                </a:solidFill>
                <a:highlight>
                  <a:srgbClr val="FFFFFF"/>
                </a:highlight>
                <a:latin typeface="Calibri"/>
                <a:ea typeface="Calibri"/>
                <a:cs typeface="Calibri"/>
                <a:sym typeface="Calibri"/>
              </a:rPr>
              <a:t>                                                 EPOCH 1                                                                                                             EPOCH 50</a:t>
            </a:r>
            <a:endParaRPr sz="2600" b="1">
              <a:solidFill>
                <a:schemeClr val="dk1"/>
              </a:solidFill>
              <a:highlight>
                <a:srgbClr val="FFFFFF"/>
              </a:highlight>
              <a:latin typeface="Calibri"/>
              <a:ea typeface="Calibri"/>
              <a:cs typeface="Calibri"/>
              <a:sym typeface="Calibri"/>
            </a:endParaRPr>
          </a:p>
        </p:txBody>
      </p:sp>
      <p:pic>
        <p:nvPicPr>
          <p:cNvPr id="757" name="Google Shape;757;g13eabb3ab0e_0_98"/>
          <p:cNvPicPr preferRelativeResize="0"/>
          <p:nvPr/>
        </p:nvPicPr>
        <p:blipFill>
          <a:blip r:embed="rId12">
            <a:alphaModFix/>
          </a:blip>
          <a:stretch>
            <a:fillRect/>
          </a:stretch>
        </p:blipFill>
        <p:spPr>
          <a:xfrm>
            <a:off x="10502650" y="2738463"/>
            <a:ext cx="9166550" cy="5909925"/>
          </a:xfrm>
          <a:prstGeom prst="rect">
            <a:avLst/>
          </a:prstGeom>
          <a:noFill/>
          <a:ln>
            <a:noFill/>
          </a:ln>
        </p:spPr>
      </p:pic>
      <p:pic>
        <p:nvPicPr>
          <p:cNvPr id="760" name="Google Shape;760;g13eabb3ab0e_0_98"/>
          <p:cNvPicPr preferRelativeResize="0"/>
          <p:nvPr/>
        </p:nvPicPr>
        <p:blipFill>
          <a:blip r:embed="rId13">
            <a:alphaModFix/>
          </a:blip>
          <a:stretch>
            <a:fillRect/>
          </a:stretch>
        </p:blipFill>
        <p:spPr>
          <a:xfrm>
            <a:off x="776600" y="2738475"/>
            <a:ext cx="9386400" cy="5909925"/>
          </a:xfrm>
          <a:prstGeom prst="rect">
            <a:avLst/>
          </a:prstGeom>
          <a:noFill/>
          <a:ln>
            <a:noFill/>
          </a:ln>
        </p:spPr>
      </p:pic>
      <p:pic>
        <p:nvPicPr>
          <p:cNvPr id="2" name="neu_epoch_0......1">
            <a:hlinkClick r:id="" action="ppaction://media"/>
            <a:extLst>
              <a:ext uri="{FF2B5EF4-FFF2-40B4-BE49-F238E27FC236}">
                <a16:creationId xmlns:a16="http://schemas.microsoft.com/office/drawing/2014/main" id="{4678D60B-F650-81C7-9D25-6B2E98FC1E80}"/>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004887" y="9030729"/>
            <a:ext cx="1132050" cy="1132050"/>
          </a:xfrm>
          <a:prstGeom prst="rect">
            <a:avLst/>
          </a:prstGeom>
        </p:spPr>
      </p:pic>
      <p:pic>
        <p:nvPicPr>
          <p:cNvPr id="3" name="hap_epoch_0.....2">
            <a:hlinkClick r:id="" action="ppaction://media"/>
            <a:extLst>
              <a:ext uri="{FF2B5EF4-FFF2-40B4-BE49-F238E27FC236}">
                <a16:creationId xmlns:a16="http://schemas.microsoft.com/office/drawing/2014/main" id="{0E92FB56-E315-E5D9-18F4-8A367FC2E62D}"/>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5847782" y="9078013"/>
            <a:ext cx="1142683" cy="1142683"/>
          </a:xfrm>
          <a:prstGeom prst="rect">
            <a:avLst/>
          </a:prstGeom>
        </p:spPr>
      </p:pic>
      <p:pic>
        <p:nvPicPr>
          <p:cNvPr id="4" name="neu_epoch_50.............3">
            <a:hlinkClick r:id="" action="ppaction://media"/>
            <a:extLst>
              <a:ext uri="{FF2B5EF4-FFF2-40B4-BE49-F238E27FC236}">
                <a16:creationId xmlns:a16="http://schemas.microsoft.com/office/drawing/2014/main" id="{FFCB4B74-FE4D-3E10-996E-905FB0A86AAA}"/>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0701310" y="9043378"/>
            <a:ext cx="1325563" cy="1325563"/>
          </a:xfrm>
          <a:prstGeom prst="rect">
            <a:avLst/>
          </a:prstGeom>
        </p:spPr>
      </p:pic>
      <p:pic>
        <p:nvPicPr>
          <p:cNvPr id="5" name="hap_epoch_50..........4">
            <a:hlinkClick r:id="" action="ppaction://media"/>
            <a:extLst>
              <a:ext uri="{FF2B5EF4-FFF2-40B4-BE49-F238E27FC236}">
                <a16:creationId xmlns:a16="http://schemas.microsoft.com/office/drawing/2014/main" id="{533FC48E-A006-5CD1-4A33-B7F35B6C3A68}"/>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15629152" y="9070392"/>
            <a:ext cx="1157923" cy="11579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16"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16"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3"/>
                </p:tgtEl>
              </p:cMediaNode>
            </p:audio>
            <p:audio>
              <p:cMediaNode vol="80000">
                <p:cTn id="21" fill="hold" display="0">
                  <p:stCondLst>
                    <p:cond delay="indefinite"/>
                  </p:stCondLst>
                  <p:endCondLst>
                    <p:cond evt="onStopAudio" delay="0">
                      <p:tgtEl>
                        <p:sldTgt/>
                      </p:tgtEl>
                    </p:cond>
                  </p:endCondLst>
                </p:cTn>
                <p:tgtEl>
                  <p:spTgt spid="4"/>
                </p:tgtEl>
              </p:cMediaNode>
            </p:audio>
            <p:audio>
              <p:cMediaNode vol="80000">
                <p:cTn id="22" fill="hold" display="0">
                  <p:stCondLst>
                    <p:cond delay="indefinite"/>
                  </p:stCondLst>
                  <p:endCondLst>
                    <p:cond evt="onStopAudio" delay="0">
                      <p:tgtEl>
                        <p:sldTgt/>
                      </p:tgtEl>
                    </p:cond>
                  </p:endCondLst>
                </p:cTn>
                <p:tgtEl>
                  <p:spTgt spid="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g13e329a7d4f_0_29"/>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endParaRPr sz="2600" b="1">
              <a:solidFill>
                <a:schemeClr val="dk1"/>
              </a:solidFill>
              <a:latin typeface="Calibri"/>
              <a:ea typeface="Calibri"/>
              <a:cs typeface="Calibri"/>
              <a:sym typeface="Calibri"/>
            </a:endParaRPr>
          </a:p>
        </p:txBody>
      </p:sp>
      <p:sp>
        <p:nvSpPr>
          <p:cNvPr id="768" name="Google Shape;768;g13e329a7d4f_0_29"/>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69" name="Google Shape;769;g13e329a7d4f_0_29"/>
          <p:cNvSpPr txBox="1"/>
          <p:nvPr/>
        </p:nvSpPr>
        <p:spPr>
          <a:xfrm>
            <a:off x="1004887" y="301625"/>
            <a:ext cx="708000" cy="7095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0" name="Google Shape;770;g13e329a7d4f_0_29"/>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1" name="Google Shape;771;g13e329a7d4f_0_29"/>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72" name="Google Shape;772;g13e329a7d4f_0_29"/>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773" name="Google Shape;773;g13e329a7d4f_0_29"/>
          <p:cNvSpPr txBox="1"/>
          <p:nvPr/>
        </p:nvSpPr>
        <p:spPr>
          <a:xfrm>
            <a:off x="4930750" y="348900"/>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MelGAN OUTPUT FOR SAD-F</a:t>
            </a:r>
            <a:endParaRPr sz="1400" b="0" i="0" u="none" strike="noStrike" cap="none">
              <a:solidFill>
                <a:srgbClr val="000000"/>
              </a:solidFill>
              <a:latin typeface="Arial"/>
              <a:ea typeface="Arial"/>
              <a:cs typeface="Arial"/>
              <a:sym typeface="Arial"/>
            </a:endParaRPr>
          </a:p>
        </p:txBody>
      </p:sp>
      <p:sp>
        <p:nvSpPr>
          <p:cNvPr id="774" name="Google Shape;774;g13e329a7d4f_0_29"/>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775" name="Google Shape;775;g13e329a7d4f_0_29"/>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776" name="Google Shape;776;g13e329a7d4f_0_29"/>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777" name="Google Shape;777;g13e329a7d4f_0_29"/>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45</a:t>
            </a:fld>
            <a:endParaRPr sz="1400" b="0" i="0" u="none" strike="noStrike" cap="none">
              <a:solidFill>
                <a:srgbClr val="000000"/>
              </a:solidFill>
              <a:latin typeface="Arial"/>
              <a:ea typeface="Arial"/>
              <a:cs typeface="Arial"/>
              <a:sym typeface="Arial"/>
            </a:endParaRPr>
          </a:p>
        </p:txBody>
      </p:sp>
      <p:sp>
        <p:nvSpPr>
          <p:cNvPr id="778" name="Google Shape;778;g13e329a7d4f_0_29"/>
          <p:cNvSpPr txBox="1"/>
          <p:nvPr/>
        </p:nvSpPr>
        <p:spPr>
          <a:xfrm>
            <a:off x="1154500" y="1867850"/>
            <a:ext cx="8764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p:txBody>
      </p:sp>
      <p:sp>
        <p:nvSpPr>
          <p:cNvPr id="779" name="Google Shape;779;g13e329a7d4f_0_29"/>
          <p:cNvSpPr txBox="1"/>
          <p:nvPr/>
        </p:nvSpPr>
        <p:spPr>
          <a:xfrm>
            <a:off x="3938800" y="19755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780" name="Google Shape;780;g13e329a7d4f_0_29"/>
          <p:cNvSpPr txBox="1"/>
          <p:nvPr/>
        </p:nvSpPr>
        <p:spPr>
          <a:xfrm>
            <a:off x="4091200" y="21279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781" name="Google Shape;781;g13e329a7d4f_0_29"/>
          <p:cNvSpPr txBox="1"/>
          <p:nvPr/>
        </p:nvSpPr>
        <p:spPr>
          <a:xfrm>
            <a:off x="4243600" y="22803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782" name="Google Shape;782;g13e329a7d4f_0_29"/>
          <p:cNvSpPr txBox="1"/>
          <p:nvPr/>
        </p:nvSpPr>
        <p:spPr>
          <a:xfrm>
            <a:off x="4396000" y="24327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783" name="Google Shape;783;g13e329a7d4f_0_29"/>
          <p:cNvSpPr txBox="1"/>
          <p:nvPr/>
        </p:nvSpPr>
        <p:spPr>
          <a:xfrm>
            <a:off x="14150350" y="2595150"/>
            <a:ext cx="23220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US" sz="2600" b="1">
                <a:latin typeface="Calibri"/>
                <a:ea typeface="Calibri"/>
                <a:cs typeface="Calibri"/>
                <a:sym typeface="Calibri"/>
              </a:rPr>
              <a:t>EPOCH 50</a:t>
            </a:r>
            <a:endParaRPr sz="2600" b="1">
              <a:latin typeface="Calibri"/>
              <a:ea typeface="Calibri"/>
              <a:cs typeface="Calibri"/>
              <a:sym typeface="Calibri"/>
            </a:endParaRPr>
          </a:p>
        </p:txBody>
      </p:sp>
      <p:pic>
        <p:nvPicPr>
          <p:cNvPr id="784" name="Google Shape;784;g13e329a7d4f_0_29"/>
          <p:cNvPicPr preferRelativeResize="0"/>
          <p:nvPr/>
        </p:nvPicPr>
        <p:blipFill>
          <a:blip r:embed="rId12">
            <a:alphaModFix/>
          </a:blip>
          <a:stretch>
            <a:fillRect/>
          </a:stretch>
        </p:blipFill>
        <p:spPr>
          <a:xfrm>
            <a:off x="543700" y="3180150"/>
            <a:ext cx="9375600" cy="5303675"/>
          </a:xfrm>
          <a:prstGeom prst="rect">
            <a:avLst/>
          </a:prstGeom>
          <a:noFill/>
          <a:ln>
            <a:noFill/>
          </a:ln>
        </p:spPr>
      </p:pic>
      <p:pic>
        <p:nvPicPr>
          <p:cNvPr id="785" name="Google Shape;785;g13e329a7d4f_0_29"/>
          <p:cNvPicPr preferRelativeResize="0"/>
          <p:nvPr/>
        </p:nvPicPr>
        <p:blipFill>
          <a:blip r:embed="rId13">
            <a:alphaModFix/>
          </a:blip>
          <a:stretch>
            <a:fillRect/>
          </a:stretch>
        </p:blipFill>
        <p:spPr>
          <a:xfrm>
            <a:off x="10758250" y="3167100"/>
            <a:ext cx="8764800" cy="5375175"/>
          </a:xfrm>
          <a:prstGeom prst="rect">
            <a:avLst/>
          </a:prstGeom>
          <a:noFill/>
          <a:ln>
            <a:noFill/>
          </a:ln>
        </p:spPr>
      </p:pic>
      <p:pic>
        <p:nvPicPr>
          <p:cNvPr id="2" name="fneu_epoch0....5">
            <a:hlinkClick r:id="" action="ppaction://media"/>
            <a:extLst>
              <a:ext uri="{FF2B5EF4-FFF2-40B4-BE49-F238E27FC236}">
                <a16:creationId xmlns:a16="http://schemas.microsoft.com/office/drawing/2014/main" id="{FA58ABC8-F558-0E9C-A269-2EA07C98AAE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731674" y="9034229"/>
            <a:ext cx="1254426" cy="1254426"/>
          </a:xfrm>
          <a:prstGeom prst="rect">
            <a:avLst/>
          </a:prstGeom>
        </p:spPr>
      </p:pic>
      <p:pic>
        <p:nvPicPr>
          <p:cNvPr id="3" name="fsad_epoch0............6">
            <a:hlinkClick r:id="" action="ppaction://media"/>
            <a:extLst>
              <a:ext uri="{FF2B5EF4-FFF2-40B4-BE49-F238E27FC236}">
                <a16:creationId xmlns:a16="http://schemas.microsoft.com/office/drawing/2014/main" id="{11FABF68-3B85-675B-D1D6-D38701FDC6B1}"/>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5841700" y="9071915"/>
            <a:ext cx="1287145" cy="1287145"/>
          </a:xfrm>
          <a:prstGeom prst="rect">
            <a:avLst/>
          </a:prstGeom>
        </p:spPr>
      </p:pic>
      <p:pic>
        <p:nvPicPr>
          <p:cNvPr id="4" name="sadf_source.........................7">
            <a:hlinkClick r:id="" action="ppaction://media"/>
            <a:extLst>
              <a:ext uri="{FF2B5EF4-FFF2-40B4-BE49-F238E27FC236}">
                <a16:creationId xmlns:a16="http://schemas.microsoft.com/office/drawing/2014/main" id="{4EDA61CE-2EEC-BA2F-7D8C-A4991522437B}"/>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0842810" y="8975801"/>
            <a:ext cx="1371282" cy="1371282"/>
          </a:xfrm>
          <a:prstGeom prst="rect">
            <a:avLst/>
          </a:prstGeom>
        </p:spPr>
      </p:pic>
      <p:pic>
        <p:nvPicPr>
          <p:cNvPr id="6" name="sadf_generated......................8">
            <a:hlinkClick r:id="" action="ppaction://media"/>
            <a:extLst>
              <a:ext uri="{FF2B5EF4-FFF2-40B4-BE49-F238E27FC236}">
                <a16:creationId xmlns:a16="http://schemas.microsoft.com/office/drawing/2014/main" id="{01D8903A-02A3-8EEB-4EF8-769FE7AB87E8}"/>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15629594" y="9222979"/>
            <a:ext cx="1254426" cy="12544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16"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16"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3"/>
                </p:tgtEl>
              </p:cMediaNode>
            </p:audio>
            <p:audio>
              <p:cMediaNode vol="80000">
                <p:cTn id="21" fill="hold" display="0">
                  <p:stCondLst>
                    <p:cond delay="indefinite"/>
                  </p:stCondLst>
                  <p:endCondLst>
                    <p:cond evt="onStopAudio" delay="0">
                      <p:tgtEl>
                        <p:sldTgt/>
                      </p:tgtEl>
                    </p:cond>
                  </p:endCondLst>
                </p:cTn>
                <p:tgtEl>
                  <p:spTgt spid="4"/>
                </p:tgtEl>
              </p:cMediaNode>
            </p:audio>
            <p:audio>
              <p:cMediaNode vol="80000">
                <p:cTn id="22" fill="hold" display="0">
                  <p:stCondLst>
                    <p:cond delay="indefinite"/>
                  </p:stCondLst>
                  <p:endCondLst>
                    <p:cond evt="onStopAudio" delay="0">
                      <p:tgtEl>
                        <p:sldTgt/>
                      </p:tgtEl>
                    </p:cond>
                  </p:endCondLst>
                </p:cTn>
                <p:tgtEl>
                  <p:spTgt spid="6"/>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g13e329a7d4f_0_79"/>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endParaRPr sz="2600" b="1">
              <a:solidFill>
                <a:schemeClr val="dk1"/>
              </a:solidFill>
              <a:latin typeface="Calibri"/>
              <a:ea typeface="Calibri"/>
              <a:cs typeface="Calibri"/>
              <a:sym typeface="Calibri"/>
            </a:endParaRPr>
          </a:p>
        </p:txBody>
      </p:sp>
      <p:sp>
        <p:nvSpPr>
          <p:cNvPr id="795" name="Google Shape;795;g13e329a7d4f_0_79"/>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6" name="Google Shape;796;g13e329a7d4f_0_79"/>
          <p:cNvSpPr txBox="1"/>
          <p:nvPr/>
        </p:nvSpPr>
        <p:spPr>
          <a:xfrm>
            <a:off x="1004887" y="301625"/>
            <a:ext cx="708000" cy="7095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7" name="Google Shape;797;g13e329a7d4f_0_79"/>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8" name="Google Shape;798;g13e329a7d4f_0_79"/>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99" name="Google Shape;799;g13e329a7d4f_0_79"/>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800" name="Google Shape;800;g13e329a7d4f_0_79"/>
          <p:cNvSpPr txBox="1"/>
          <p:nvPr/>
        </p:nvSpPr>
        <p:spPr>
          <a:xfrm>
            <a:off x="5150450" y="348900"/>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MelGAN OUTPUT FOR ANGRY-	FM</a:t>
            </a:r>
            <a:endParaRPr sz="5400" b="1">
              <a:solidFill>
                <a:schemeClr val="dk1"/>
              </a:solidFill>
              <a:latin typeface="Calibri"/>
              <a:ea typeface="Calibri"/>
              <a:cs typeface="Calibri"/>
              <a:sym typeface="Calibri"/>
            </a:endParaRPr>
          </a:p>
        </p:txBody>
      </p:sp>
      <p:sp>
        <p:nvSpPr>
          <p:cNvPr id="801" name="Google Shape;801;g13e329a7d4f_0_79"/>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802" name="Google Shape;802;g13e329a7d4f_0_79"/>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803" name="Google Shape;803;g13e329a7d4f_0_79"/>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804" name="Google Shape;804;g13e329a7d4f_0_79"/>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46</a:t>
            </a:fld>
            <a:endParaRPr sz="1400" b="0" i="0" u="none" strike="noStrike" cap="none">
              <a:solidFill>
                <a:srgbClr val="000000"/>
              </a:solidFill>
              <a:latin typeface="Arial"/>
              <a:ea typeface="Arial"/>
              <a:cs typeface="Arial"/>
              <a:sym typeface="Arial"/>
            </a:endParaRPr>
          </a:p>
        </p:txBody>
      </p:sp>
      <p:sp>
        <p:nvSpPr>
          <p:cNvPr id="805" name="Google Shape;805;g13e329a7d4f_0_79"/>
          <p:cNvSpPr txBox="1"/>
          <p:nvPr/>
        </p:nvSpPr>
        <p:spPr>
          <a:xfrm>
            <a:off x="1154500" y="1867850"/>
            <a:ext cx="8764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p:txBody>
      </p:sp>
      <p:sp>
        <p:nvSpPr>
          <p:cNvPr id="806" name="Google Shape;806;g13e329a7d4f_0_79"/>
          <p:cNvSpPr txBox="1"/>
          <p:nvPr/>
        </p:nvSpPr>
        <p:spPr>
          <a:xfrm>
            <a:off x="3938800" y="19755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807" name="Google Shape;807;g13e329a7d4f_0_79"/>
          <p:cNvSpPr txBox="1"/>
          <p:nvPr/>
        </p:nvSpPr>
        <p:spPr>
          <a:xfrm>
            <a:off x="4091200" y="21279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808" name="Google Shape;808;g13e329a7d4f_0_79"/>
          <p:cNvSpPr txBox="1"/>
          <p:nvPr/>
        </p:nvSpPr>
        <p:spPr>
          <a:xfrm>
            <a:off x="4243600" y="22803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809" name="Google Shape;809;g13e329a7d4f_0_79"/>
          <p:cNvSpPr txBox="1"/>
          <p:nvPr/>
        </p:nvSpPr>
        <p:spPr>
          <a:xfrm>
            <a:off x="4396000" y="24327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810" name="Google Shape;810;g13e329a7d4f_0_79"/>
          <p:cNvSpPr txBox="1"/>
          <p:nvPr/>
        </p:nvSpPr>
        <p:spPr>
          <a:xfrm>
            <a:off x="14150350" y="2595150"/>
            <a:ext cx="23220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US" sz="2600" b="1">
                <a:latin typeface="Calibri"/>
                <a:ea typeface="Calibri"/>
                <a:cs typeface="Calibri"/>
                <a:sym typeface="Calibri"/>
              </a:rPr>
              <a:t>EPOCH 50</a:t>
            </a:r>
            <a:endParaRPr sz="2600" b="1">
              <a:latin typeface="Calibri"/>
              <a:ea typeface="Calibri"/>
              <a:cs typeface="Calibri"/>
              <a:sym typeface="Calibri"/>
            </a:endParaRPr>
          </a:p>
        </p:txBody>
      </p:sp>
      <p:pic>
        <p:nvPicPr>
          <p:cNvPr id="811" name="Google Shape;811;g13e329a7d4f_0_79"/>
          <p:cNvPicPr preferRelativeResize="0"/>
          <p:nvPr/>
        </p:nvPicPr>
        <p:blipFill>
          <a:blip r:embed="rId12">
            <a:alphaModFix/>
          </a:blip>
          <a:stretch>
            <a:fillRect/>
          </a:stretch>
        </p:blipFill>
        <p:spPr>
          <a:xfrm>
            <a:off x="2021600" y="3094638"/>
            <a:ext cx="7945000" cy="5304255"/>
          </a:xfrm>
          <a:prstGeom prst="rect">
            <a:avLst/>
          </a:prstGeom>
          <a:noFill/>
          <a:ln>
            <a:noFill/>
          </a:ln>
        </p:spPr>
      </p:pic>
      <p:pic>
        <p:nvPicPr>
          <p:cNvPr id="812" name="Google Shape;812;g13e329a7d4f_0_79"/>
          <p:cNvPicPr preferRelativeResize="0"/>
          <p:nvPr/>
        </p:nvPicPr>
        <p:blipFill>
          <a:blip r:embed="rId13">
            <a:alphaModFix/>
          </a:blip>
          <a:stretch>
            <a:fillRect/>
          </a:stretch>
        </p:blipFill>
        <p:spPr>
          <a:xfrm>
            <a:off x="11154300" y="3181035"/>
            <a:ext cx="7815600" cy="5217865"/>
          </a:xfrm>
          <a:prstGeom prst="rect">
            <a:avLst/>
          </a:prstGeom>
          <a:noFill/>
          <a:ln>
            <a:noFill/>
          </a:ln>
        </p:spPr>
      </p:pic>
      <p:pic>
        <p:nvPicPr>
          <p:cNvPr id="2" name="mfneu_epoch_0........................9">
            <a:hlinkClick r:id="" action="ppaction://media"/>
            <a:extLst>
              <a:ext uri="{FF2B5EF4-FFF2-40B4-BE49-F238E27FC236}">
                <a16:creationId xmlns:a16="http://schemas.microsoft.com/office/drawing/2014/main" id="{1B0EBA8F-D840-2E0C-2D1F-95BE27242B9F}"/>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151912" y="8813209"/>
            <a:ext cx="1462720" cy="1462720"/>
          </a:xfrm>
          <a:prstGeom prst="rect">
            <a:avLst/>
          </a:prstGeom>
        </p:spPr>
      </p:pic>
      <p:pic>
        <p:nvPicPr>
          <p:cNvPr id="4" name="mfneu_epoch_50............11">
            <a:hlinkClick r:id="" action="ppaction://media"/>
            <a:extLst>
              <a:ext uri="{FF2B5EF4-FFF2-40B4-BE49-F238E27FC236}">
                <a16:creationId xmlns:a16="http://schemas.microsoft.com/office/drawing/2014/main" id="{F0F4C3A6-863D-D524-0CAC-ECA69987CF12}"/>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1469997" y="8923230"/>
            <a:ext cx="1346725" cy="1346725"/>
          </a:xfrm>
          <a:prstGeom prst="rect">
            <a:avLst/>
          </a:prstGeom>
        </p:spPr>
      </p:pic>
      <p:pic>
        <p:nvPicPr>
          <p:cNvPr id="5" name="angry_epoch_0........10">
            <a:hlinkClick r:id="" action="ppaction://media"/>
            <a:extLst>
              <a:ext uri="{FF2B5EF4-FFF2-40B4-BE49-F238E27FC236}">
                <a16:creationId xmlns:a16="http://schemas.microsoft.com/office/drawing/2014/main" id="{B1C3784B-49C5-EAB3-A406-9ABC0AE0F924}"/>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6614017" y="9029000"/>
            <a:ext cx="1346725" cy="1346725"/>
          </a:xfrm>
          <a:prstGeom prst="rect">
            <a:avLst/>
          </a:prstGeom>
        </p:spPr>
      </p:pic>
      <p:pic>
        <p:nvPicPr>
          <p:cNvPr id="6" name="angry_epoch_50..........12">
            <a:hlinkClick r:id="" action="ppaction://media"/>
            <a:extLst>
              <a:ext uri="{FF2B5EF4-FFF2-40B4-BE49-F238E27FC236}">
                <a16:creationId xmlns:a16="http://schemas.microsoft.com/office/drawing/2014/main" id="{D47E9944-2E2C-CC35-08A4-72C714BDA655}"/>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15411193" y="8923230"/>
            <a:ext cx="1346726" cy="13467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16"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16"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4"/>
                </p:tgtEl>
              </p:cMediaNode>
            </p:audio>
            <p:audio>
              <p:cMediaNode vol="80000">
                <p:cTn id="21" fill="hold" display="0">
                  <p:stCondLst>
                    <p:cond delay="indefinite"/>
                  </p:stCondLst>
                  <p:endCondLst>
                    <p:cond evt="onStopAudio" delay="0">
                      <p:tgtEl>
                        <p:sldTgt/>
                      </p:tgtEl>
                    </p:cond>
                  </p:endCondLst>
                </p:cTn>
                <p:tgtEl>
                  <p:spTgt spid="5"/>
                </p:tgtEl>
              </p:cMediaNode>
            </p:audio>
            <p:audio>
              <p:cMediaNode vol="80000">
                <p:cTn id="22" fill="hold" display="0">
                  <p:stCondLst>
                    <p:cond delay="indefinite"/>
                  </p:stCondLst>
                  <p:endCondLst>
                    <p:cond evt="onStopAudio" delay="0">
                      <p:tgtEl>
                        <p:sldTgt/>
                      </p:tgtEl>
                    </p:cond>
                  </p:endCondLst>
                </p:cTn>
                <p:tgtEl>
                  <p:spTgt spid="6"/>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g13e329a7d4f_0_56"/>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endParaRPr sz="2600" b="1">
              <a:solidFill>
                <a:schemeClr val="dk1"/>
              </a:solidFill>
              <a:latin typeface="Calibri"/>
              <a:ea typeface="Calibri"/>
              <a:cs typeface="Calibri"/>
              <a:sym typeface="Calibri"/>
            </a:endParaRPr>
          </a:p>
        </p:txBody>
      </p:sp>
      <p:sp>
        <p:nvSpPr>
          <p:cNvPr id="822" name="Google Shape;822;g13e329a7d4f_0_56"/>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3" name="Google Shape;823;g13e329a7d4f_0_56"/>
          <p:cNvSpPr txBox="1"/>
          <p:nvPr/>
        </p:nvSpPr>
        <p:spPr>
          <a:xfrm>
            <a:off x="1004887" y="301625"/>
            <a:ext cx="708000" cy="7095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4" name="Google Shape;824;g13e329a7d4f_0_56"/>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5" name="Google Shape;825;g13e329a7d4f_0_56"/>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6" name="Google Shape;826;g13e329a7d4f_0_56"/>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827" name="Google Shape;827;g13e329a7d4f_0_56"/>
          <p:cNvSpPr txBox="1"/>
          <p:nvPr/>
        </p:nvSpPr>
        <p:spPr>
          <a:xfrm>
            <a:off x="4930800" y="217175"/>
            <a:ext cx="10242600" cy="843300"/>
          </a:xfrm>
          <a:prstGeom prst="rect">
            <a:avLst/>
          </a:prstGeom>
          <a:noFill/>
          <a:ln>
            <a:noFill/>
          </a:ln>
        </p:spPr>
        <p:txBody>
          <a:bodyPr spcFirstLastPara="1" wrap="square" lIns="0" tIns="12050" rIns="0" bIns="0" anchor="t" anchorCtr="0">
            <a:spAutoFit/>
          </a:bodyPr>
          <a:lstStyle/>
          <a:p>
            <a:pPr marL="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MelGAN OUTPUT FOR SAD-FM</a:t>
            </a:r>
            <a:endParaRPr sz="5400" b="1">
              <a:solidFill>
                <a:schemeClr val="dk1"/>
              </a:solidFill>
              <a:latin typeface="Calibri"/>
              <a:ea typeface="Calibri"/>
              <a:cs typeface="Calibri"/>
              <a:sym typeface="Calibri"/>
            </a:endParaRPr>
          </a:p>
        </p:txBody>
      </p:sp>
      <p:sp>
        <p:nvSpPr>
          <p:cNvPr id="828" name="Google Shape;828;g13e329a7d4f_0_56"/>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829" name="Google Shape;829;g13e329a7d4f_0_56"/>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830" name="Google Shape;830;g13e329a7d4f_0_56"/>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831" name="Google Shape;831;g13e329a7d4f_0_56"/>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47</a:t>
            </a:fld>
            <a:endParaRPr sz="1400" b="0" i="0" u="none" strike="noStrike" cap="none">
              <a:solidFill>
                <a:srgbClr val="000000"/>
              </a:solidFill>
              <a:latin typeface="Arial"/>
              <a:ea typeface="Arial"/>
              <a:cs typeface="Arial"/>
              <a:sym typeface="Arial"/>
            </a:endParaRPr>
          </a:p>
        </p:txBody>
      </p:sp>
      <p:sp>
        <p:nvSpPr>
          <p:cNvPr id="832" name="Google Shape;832;g13e329a7d4f_0_56"/>
          <p:cNvSpPr txBox="1"/>
          <p:nvPr/>
        </p:nvSpPr>
        <p:spPr>
          <a:xfrm>
            <a:off x="1154500" y="1867850"/>
            <a:ext cx="87648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p:txBody>
      </p:sp>
      <p:pic>
        <p:nvPicPr>
          <p:cNvPr id="833" name="Google Shape;833;g13e329a7d4f_0_56"/>
          <p:cNvPicPr preferRelativeResize="0"/>
          <p:nvPr/>
        </p:nvPicPr>
        <p:blipFill rotWithShape="1">
          <a:blip r:embed="rId12">
            <a:alphaModFix/>
          </a:blip>
          <a:srcRect l="-2580" t="-10559" r="2579" b="10559"/>
          <a:stretch/>
        </p:blipFill>
        <p:spPr>
          <a:xfrm>
            <a:off x="1008048" y="2310700"/>
            <a:ext cx="8491550" cy="5584000"/>
          </a:xfrm>
          <a:prstGeom prst="rect">
            <a:avLst/>
          </a:prstGeom>
          <a:noFill/>
          <a:ln>
            <a:noFill/>
          </a:ln>
        </p:spPr>
      </p:pic>
      <p:sp>
        <p:nvSpPr>
          <p:cNvPr id="834" name="Google Shape;834;g13e329a7d4f_0_56"/>
          <p:cNvSpPr txBox="1"/>
          <p:nvPr/>
        </p:nvSpPr>
        <p:spPr>
          <a:xfrm>
            <a:off x="3938800" y="19755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835" name="Google Shape;835;g13e329a7d4f_0_56"/>
          <p:cNvSpPr txBox="1"/>
          <p:nvPr/>
        </p:nvSpPr>
        <p:spPr>
          <a:xfrm>
            <a:off x="4091200" y="21279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836" name="Google Shape;836;g13e329a7d4f_0_56"/>
          <p:cNvSpPr txBox="1"/>
          <p:nvPr/>
        </p:nvSpPr>
        <p:spPr>
          <a:xfrm>
            <a:off x="4243600" y="22803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837" name="Google Shape;837;g13e329a7d4f_0_56"/>
          <p:cNvSpPr txBox="1"/>
          <p:nvPr/>
        </p:nvSpPr>
        <p:spPr>
          <a:xfrm>
            <a:off x="4396000" y="2432750"/>
            <a:ext cx="31962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US" sz="2600" b="1">
                <a:latin typeface="Calibri"/>
                <a:ea typeface="Calibri"/>
                <a:cs typeface="Calibri"/>
                <a:sym typeface="Calibri"/>
              </a:rPr>
              <a:t>EPOCH 1</a:t>
            </a:r>
            <a:endParaRPr sz="2600" b="1">
              <a:latin typeface="Calibri"/>
              <a:ea typeface="Calibri"/>
              <a:cs typeface="Calibri"/>
              <a:sym typeface="Calibri"/>
            </a:endParaRPr>
          </a:p>
        </p:txBody>
      </p:sp>
      <p:sp>
        <p:nvSpPr>
          <p:cNvPr id="838" name="Google Shape;838;g13e329a7d4f_0_56"/>
          <p:cNvSpPr txBox="1"/>
          <p:nvPr/>
        </p:nvSpPr>
        <p:spPr>
          <a:xfrm>
            <a:off x="14177675" y="2432750"/>
            <a:ext cx="2322000" cy="585000"/>
          </a:xfrm>
          <a:prstGeom prst="rect">
            <a:avLst/>
          </a:prstGeom>
          <a:solidFill>
            <a:schemeClr val="lt1">
              <a:alpha val="9765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US" sz="2600" b="1">
                <a:latin typeface="Calibri"/>
                <a:ea typeface="Calibri"/>
                <a:cs typeface="Calibri"/>
                <a:sym typeface="Calibri"/>
              </a:rPr>
              <a:t>EPOCH 50</a:t>
            </a:r>
            <a:endParaRPr sz="2600" b="1">
              <a:latin typeface="Calibri"/>
              <a:ea typeface="Calibri"/>
              <a:cs typeface="Calibri"/>
              <a:sym typeface="Calibri"/>
            </a:endParaRPr>
          </a:p>
        </p:txBody>
      </p:sp>
      <p:pic>
        <p:nvPicPr>
          <p:cNvPr id="839" name="Google Shape;839;g13e329a7d4f_0_56"/>
          <p:cNvPicPr preferRelativeResize="0"/>
          <p:nvPr/>
        </p:nvPicPr>
        <p:blipFill>
          <a:blip r:embed="rId13">
            <a:alphaModFix/>
          </a:blip>
          <a:stretch>
            <a:fillRect/>
          </a:stretch>
        </p:blipFill>
        <p:spPr>
          <a:xfrm>
            <a:off x="11044716" y="2865350"/>
            <a:ext cx="7831508" cy="5178625"/>
          </a:xfrm>
          <a:prstGeom prst="rect">
            <a:avLst/>
          </a:prstGeom>
          <a:noFill/>
          <a:ln>
            <a:noFill/>
          </a:ln>
        </p:spPr>
      </p:pic>
      <p:pic>
        <p:nvPicPr>
          <p:cNvPr id="2" name="download (1)..........13">
            <a:hlinkClick r:id="" action="ppaction://media"/>
            <a:extLst>
              <a:ext uri="{FF2B5EF4-FFF2-40B4-BE49-F238E27FC236}">
                <a16:creationId xmlns:a16="http://schemas.microsoft.com/office/drawing/2014/main" id="{A0EAA2A6-45BE-0086-B2CC-194CBE24E20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358887" y="8587373"/>
            <a:ext cx="1237141" cy="1237141"/>
          </a:xfrm>
          <a:prstGeom prst="rect">
            <a:avLst/>
          </a:prstGeom>
        </p:spPr>
      </p:pic>
      <p:pic>
        <p:nvPicPr>
          <p:cNvPr id="3" name="download............14">
            <a:hlinkClick r:id="" action="ppaction://media"/>
            <a:extLst>
              <a:ext uri="{FF2B5EF4-FFF2-40B4-BE49-F238E27FC236}">
                <a16:creationId xmlns:a16="http://schemas.microsoft.com/office/drawing/2014/main" id="{719953E5-3B89-24FA-A262-F14938C488C6}"/>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5689300" y="8476591"/>
            <a:ext cx="1525583" cy="1525583"/>
          </a:xfrm>
          <a:prstGeom prst="rect">
            <a:avLst/>
          </a:prstGeom>
        </p:spPr>
      </p:pic>
      <p:pic>
        <p:nvPicPr>
          <p:cNvPr id="4" name="download (3)..............15">
            <a:hlinkClick r:id="" action="ppaction://media"/>
            <a:extLst>
              <a:ext uri="{FF2B5EF4-FFF2-40B4-BE49-F238E27FC236}">
                <a16:creationId xmlns:a16="http://schemas.microsoft.com/office/drawing/2014/main" id="{67723045-1C84-3917-E1B4-84E1E1FDA5A2}"/>
              </a:ext>
            </a:extLst>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11044716" y="8558988"/>
            <a:ext cx="1342332" cy="1342332"/>
          </a:xfrm>
          <a:prstGeom prst="rect">
            <a:avLst/>
          </a:prstGeom>
        </p:spPr>
      </p:pic>
      <p:pic>
        <p:nvPicPr>
          <p:cNvPr id="5" name="download (2).............16">
            <a:hlinkClick r:id="" action="ppaction://media"/>
            <a:extLst>
              <a:ext uri="{FF2B5EF4-FFF2-40B4-BE49-F238E27FC236}">
                <a16:creationId xmlns:a16="http://schemas.microsoft.com/office/drawing/2014/main" id="{DADE9835-B234-386C-0CC6-A93DB256A770}"/>
              </a:ext>
            </a:extLst>
          </p:cNvPr>
          <p:cNvPicPr>
            <a:picLocks noChangeAspect="1"/>
          </p:cNvPicPr>
          <p:nvPr>
            <a:audioFile r:link="rId8"/>
            <p:extLst>
              <p:ext uri="{DAA4B4D4-6D71-4841-9C94-3DE7FCFB9230}">
                <p14:media xmlns:p14="http://schemas.microsoft.com/office/powerpoint/2010/main" r:embed="rId7"/>
              </p:ext>
            </p:extLst>
          </p:nvPr>
        </p:nvPicPr>
        <p:blipFill>
          <a:blip r:embed="rId14"/>
          <a:stretch>
            <a:fillRect/>
          </a:stretch>
        </p:blipFill>
        <p:spPr>
          <a:xfrm>
            <a:off x="15493571" y="8776840"/>
            <a:ext cx="1190645" cy="11906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1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16"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716"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2"/>
                </p:tgtEl>
              </p:cMediaNode>
            </p:audio>
            <p:audio>
              <p:cMediaNode vol="80000">
                <p:cTn id="20" fill="hold" display="0">
                  <p:stCondLst>
                    <p:cond delay="indefinite"/>
                  </p:stCondLst>
                  <p:endCondLst>
                    <p:cond evt="onStopAudio" delay="0">
                      <p:tgtEl>
                        <p:sldTgt/>
                      </p:tgtEl>
                    </p:cond>
                  </p:endCondLst>
                </p:cTn>
                <p:tgtEl>
                  <p:spTgt spid="3"/>
                </p:tgtEl>
              </p:cMediaNode>
            </p:audio>
            <p:audio>
              <p:cMediaNode vol="80000">
                <p:cTn id="21" fill="hold" display="0">
                  <p:stCondLst>
                    <p:cond delay="indefinite"/>
                  </p:stCondLst>
                  <p:endCondLst>
                    <p:cond evt="onStopAudio" delay="0">
                      <p:tgtEl>
                        <p:sldTgt/>
                      </p:tgtEl>
                    </p:cond>
                  </p:endCondLst>
                </p:cTn>
                <p:tgtEl>
                  <p:spTgt spid="4"/>
                </p:tgtEl>
              </p:cMediaNode>
            </p:audio>
            <p:audio>
              <p:cMediaNode vol="80000">
                <p:cTn id="22"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8"/>
          <p:cNvSpPr txBox="1"/>
          <p:nvPr/>
        </p:nvSpPr>
        <p:spPr>
          <a:xfrm>
            <a:off x="0" y="0"/>
            <a:ext cx="20104200" cy="11309400"/>
          </a:xfrm>
          <a:prstGeom prst="rect">
            <a:avLst/>
          </a:prstGeom>
          <a:solidFill>
            <a:schemeClr val="lt1">
              <a:alpha val="9686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49" name="Google Shape;849;p1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0" name="Google Shape;850;p1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1" name="Google Shape;851;p1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2" name="Google Shape;852;p1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53" name="Google Shape;853;p18"/>
          <p:cNvSpPr txBox="1"/>
          <p:nvPr/>
        </p:nvSpPr>
        <p:spPr>
          <a:xfrm>
            <a:off x="1822450" y="438150"/>
            <a:ext cx="1371600" cy="4920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854" name="Google Shape;854;p18"/>
          <p:cNvSpPr txBox="1">
            <a:spLocks noGrp="1"/>
          </p:cNvSpPr>
          <p:nvPr>
            <p:ph type="title"/>
          </p:nvPr>
        </p:nvSpPr>
        <p:spPr>
          <a:xfrm>
            <a:off x="15843250" y="407987"/>
            <a:ext cx="3679800" cy="462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855" name="Google Shape;855;p18"/>
          <p:cNvSpPr txBox="1"/>
          <p:nvPr/>
        </p:nvSpPr>
        <p:spPr>
          <a:xfrm>
            <a:off x="1004887" y="10517187"/>
            <a:ext cx="4624500" cy="566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856" name="Google Shape;856;p18"/>
          <p:cNvSpPr txBox="1"/>
          <p:nvPr/>
        </p:nvSpPr>
        <p:spPr>
          <a:xfrm>
            <a:off x="6835775" y="10517187"/>
            <a:ext cx="6432600" cy="56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857" name="Google Shape;857;p18"/>
          <p:cNvSpPr txBox="1"/>
          <p:nvPr/>
        </p:nvSpPr>
        <p:spPr>
          <a:xfrm>
            <a:off x="14474825" y="10517187"/>
            <a:ext cx="4624500" cy="5667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48</a:t>
            </a:fld>
            <a:endParaRPr sz="1400" b="0" i="0" u="none" strike="noStrike" cap="none">
              <a:solidFill>
                <a:srgbClr val="000000"/>
              </a:solidFill>
              <a:latin typeface="Arial"/>
              <a:ea typeface="Arial"/>
              <a:cs typeface="Arial"/>
              <a:sym typeface="Arial"/>
            </a:endParaRPr>
          </a:p>
        </p:txBody>
      </p:sp>
      <p:graphicFrame>
        <p:nvGraphicFramePr>
          <p:cNvPr id="858" name="Google Shape;858;p18"/>
          <p:cNvGraphicFramePr/>
          <p:nvPr/>
        </p:nvGraphicFramePr>
        <p:xfrm>
          <a:off x="304800" y="2335212"/>
          <a:ext cx="3000000" cy="3000000"/>
        </p:xfrm>
        <a:graphic>
          <a:graphicData uri="http://schemas.openxmlformats.org/drawingml/2006/table">
            <a:tbl>
              <a:tblPr>
                <a:noFill/>
                <a:tableStyleId>{8C4E6D25-35EB-4DD8-8006-31BF712051F4}</a:tableStyleId>
              </a:tblPr>
              <a:tblGrid>
                <a:gridCol w="3211500">
                  <a:extLst>
                    <a:ext uri="{9D8B030D-6E8A-4147-A177-3AD203B41FA5}">
                      <a16:colId xmlns:a16="http://schemas.microsoft.com/office/drawing/2014/main" val="20000"/>
                    </a:ext>
                  </a:extLst>
                </a:gridCol>
                <a:gridCol w="1357300">
                  <a:extLst>
                    <a:ext uri="{9D8B030D-6E8A-4147-A177-3AD203B41FA5}">
                      <a16:colId xmlns:a16="http://schemas.microsoft.com/office/drawing/2014/main" val="20001"/>
                    </a:ext>
                  </a:extLst>
                </a:gridCol>
                <a:gridCol w="1355725">
                  <a:extLst>
                    <a:ext uri="{9D8B030D-6E8A-4147-A177-3AD203B41FA5}">
                      <a16:colId xmlns:a16="http://schemas.microsoft.com/office/drawing/2014/main" val="20002"/>
                    </a:ext>
                  </a:extLst>
                </a:gridCol>
                <a:gridCol w="1357300">
                  <a:extLst>
                    <a:ext uri="{9D8B030D-6E8A-4147-A177-3AD203B41FA5}">
                      <a16:colId xmlns:a16="http://schemas.microsoft.com/office/drawing/2014/main" val="20003"/>
                    </a:ext>
                  </a:extLst>
                </a:gridCol>
                <a:gridCol w="1357300">
                  <a:extLst>
                    <a:ext uri="{9D8B030D-6E8A-4147-A177-3AD203B41FA5}">
                      <a16:colId xmlns:a16="http://schemas.microsoft.com/office/drawing/2014/main" val="20004"/>
                    </a:ext>
                  </a:extLst>
                </a:gridCol>
                <a:gridCol w="1357300">
                  <a:extLst>
                    <a:ext uri="{9D8B030D-6E8A-4147-A177-3AD203B41FA5}">
                      <a16:colId xmlns:a16="http://schemas.microsoft.com/office/drawing/2014/main" val="20005"/>
                    </a:ext>
                  </a:extLst>
                </a:gridCol>
                <a:gridCol w="1355725">
                  <a:extLst>
                    <a:ext uri="{9D8B030D-6E8A-4147-A177-3AD203B41FA5}">
                      <a16:colId xmlns:a16="http://schemas.microsoft.com/office/drawing/2014/main" val="20006"/>
                    </a:ext>
                  </a:extLst>
                </a:gridCol>
                <a:gridCol w="1357300">
                  <a:extLst>
                    <a:ext uri="{9D8B030D-6E8A-4147-A177-3AD203B41FA5}">
                      <a16:colId xmlns:a16="http://schemas.microsoft.com/office/drawing/2014/main" val="20007"/>
                    </a:ext>
                  </a:extLst>
                </a:gridCol>
                <a:gridCol w="1357300">
                  <a:extLst>
                    <a:ext uri="{9D8B030D-6E8A-4147-A177-3AD203B41FA5}">
                      <a16:colId xmlns:a16="http://schemas.microsoft.com/office/drawing/2014/main" val="20008"/>
                    </a:ext>
                  </a:extLst>
                </a:gridCol>
                <a:gridCol w="1357300">
                  <a:extLst>
                    <a:ext uri="{9D8B030D-6E8A-4147-A177-3AD203B41FA5}">
                      <a16:colId xmlns:a16="http://schemas.microsoft.com/office/drawing/2014/main" val="20009"/>
                    </a:ext>
                  </a:extLst>
                </a:gridCol>
                <a:gridCol w="1355725">
                  <a:extLst>
                    <a:ext uri="{9D8B030D-6E8A-4147-A177-3AD203B41FA5}">
                      <a16:colId xmlns:a16="http://schemas.microsoft.com/office/drawing/2014/main" val="20010"/>
                    </a:ext>
                  </a:extLst>
                </a:gridCol>
                <a:gridCol w="1357300">
                  <a:extLst>
                    <a:ext uri="{9D8B030D-6E8A-4147-A177-3AD203B41FA5}">
                      <a16:colId xmlns:a16="http://schemas.microsoft.com/office/drawing/2014/main" val="20011"/>
                    </a:ext>
                  </a:extLst>
                </a:gridCol>
                <a:gridCol w="1357300">
                  <a:extLst>
                    <a:ext uri="{9D8B030D-6E8A-4147-A177-3AD203B41FA5}">
                      <a16:colId xmlns:a16="http://schemas.microsoft.com/office/drawing/2014/main" val="20012"/>
                    </a:ext>
                  </a:extLst>
                </a:gridCol>
              </a:tblGrid>
              <a:tr h="7540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gridSpan="4">
                  <a:txBody>
                    <a:bodyPr/>
                    <a:lstStyle/>
                    <a:p>
                      <a:pPr marL="0" marR="0" lvl="0" indent="0" algn="ctr" rtl="0">
                        <a:lnSpc>
                          <a:spcPct val="100000"/>
                        </a:lnSpc>
                        <a:spcBef>
                          <a:spcPts val="0"/>
                        </a:spcBef>
                        <a:spcAft>
                          <a:spcPts val="0"/>
                        </a:spcAft>
                        <a:buClr>
                          <a:schemeClr val="dk1"/>
                        </a:buClr>
                        <a:buSzPts val="3000"/>
                        <a:buFont typeface="Calibri"/>
                        <a:buNone/>
                      </a:pPr>
                      <a:r>
                        <a:rPr lang="en-US" sz="3000" b="0" i="0" u="none" strike="noStrike" cap="none">
                          <a:solidFill>
                            <a:schemeClr val="dk1"/>
                          </a:solidFill>
                          <a:latin typeface="Calibri"/>
                          <a:ea typeface="Calibri"/>
                          <a:cs typeface="Calibri"/>
                          <a:sym typeface="Calibri"/>
                        </a:rPr>
                        <a:t>April 202</a:t>
                      </a:r>
                      <a:r>
                        <a:rPr lang="en-US" sz="3000" u="none" strike="noStrike" cap="none">
                          <a:solidFill>
                            <a:schemeClr val="dk1"/>
                          </a:solidFill>
                          <a:latin typeface="Calibri"/>
                          <a:ea typeface="Calibri"/>
                          <a:cs typeface="Calibri"/>
                          <a:sym typeface="Calibri"/>
                        </a:rPr>
                        <a:t>2</a:t>
                      </a:r>
                      <a:endParaRPr sz="1400" u="none" strike="noStrike" cap="none"/>
                    </a:p>
                  </a:txBody>
                  <a:tcPr marL="150775" marR="150775" marT="75400" marB="75400" anchor="ctr">
                    <a:lnL w="9525" cap="flat" cmpd="sng">
                      <a:solidFill>
                        <a:srgbClr val="000000"/>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rtl="0">
                        <a:lnSpc>
                          <a:spcPct val="100000"/>
                        </a:lnSpc>
                        <a:spcBef>
                          <a:spcPts val="0"/>
                        </a:spcBef>
                        <a:spcAft>
                          <a:spcPts val="0"/>
                        </a:spcAft>
                        <a:buClr>
                          <a:schemeClr val="dk1"/>
                        </a:buClr>
                        <a:buSzPts val="3000"/>
                        <a:buFont typeface="Calibri"/>
                        <a:buNone/>
                      </a:pPr>
                      <a:r>
                        <a:rPr lang="en-US" sz="3000" b="0" i="0" u="none" strike="noStrike" cap="none">
                          <a:solidFill>
                            <a:schemeClr val="dk1"/>
                          </a:solidFill>
                          <a:latin typeface="Calibri"/>
                          <a:ea typeface="Calibri"/>
                          <a:cs typeface="Calibri"/>
                          <a:sym typeface="Calibri"/>
                        </a:rPr>
                        <a:t>May 202</a:t>
                      </a:r>
                      <a:r>
                        <a:rPr lang="en-US" sz="3000" u="none" strike="noStrike" cap="none">
                          <a:solidFill>
                            <a:schemeClr val="dk1"/>
                          </a:solidFill>
                          <a:latin typeface="Calibri"/>
                          <a:ea typeface="Calibri"/>
                          <a:cs typeface="Calibri"/>
                          <a:sym typeface="Calibri"/>
                        </a:rPr>
                        <a:t>2</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00B05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lvl="0" indent="0" algn="ctr" rtl="0">
                        <a:lnSpc>
                          <a:spcPct val="100000"/>
                        </a:lnSpc>
                        <a:spcBef>
                          <a:spcPts val="0"/>
                        </a:spcBef>
                        <a:spcAft>
                          <a:spcPts val="0"/>
                        </a:spcAft>
                        <a:buClr>
                          <a:schemeClr val="dk1"/>
                        </a:buClr>
                        <a:buSzPts val="3000"/>
                        <a:buFont typeface="Calibri"/>
                        <a:buNone/>
                      </a:pPr>
                      <a:r>
                        <a:rPr lang="en-US" sz="3000" b="0" i="0" u="none" strike="noStrike" cap="none">
                          <a:solidFill>
                            <a:schemeClr val="dk1"/>
                          </a:solidFill>
                          <a:latin typeface="Calibri"/>
                          <a:ea typeface="Calibri"/>
                          <a:cs typeface="Calibri"/>
                          <a:sym typeface="Calibri"/>
                        </a:rPr>
                        <a:t>June 202</a:t>
                      </a:r>
                      <a:r>
                        <a:rPr lang="en-US" sz="3000" u="none" strike="noStrike" cap="none">
                          <a:solidFill>
                            <a:schemeClr val="dk1"/>
                          </a:solidFill>
                          <a:latin typeface="Calibri"/>
                          <a:ea typeface="Calibri"/>
                          <a:cs typeface="Calibri"/>
                          <a:sym typeface="Calibri"/>
                        </a:rPr>
                        <a:t>2</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0070C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540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9525" cap="flat" cmpd="sng">
                      <a:solidFill>
                        <a:srgbClr val="000000"/>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01</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02</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03</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04</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01</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02</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03</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04</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01</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02</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03</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Calibri"/>
                        <a:buNone/>
                      </a:pPr>
                      <a:r>
                        <a:rPr lang="en-US" sz="2000" b="0" i="0" u="none" strike="noStrike" cap="none">
                          <a:solidFill>
                            <a:schemeClr val="dk1"/>
                          </a:solidFill>
                          <a:latin typeface="Calibri"/>
                          <a:ea typeface="Calibri"/>
                          <a:cs typeface="Calibri"/>
                          <a:sym typeface="Calibri"/>
                        </a:rPr>
                        <a:t>Week 04</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54050">
                <a:tc>
                  <a:txBody>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Literature Survey </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BFBFBF"/>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54050">
                <a:tc>
                  <a:txBody>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Specifications study</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52475">
                <a:tc>
                  <a:txBody>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Architecture study &amp; building basic SER Model</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754050">
                <a:tc>
                  <a:txBody>
                    <a:bodyPr/>
                    <a:lstStyle/>
                    <a:p>
                      <a:pPr marL="0" marR="0" lvl="0" indent="0" algn="l" rtl="0">
                        <a:lnSpc>
                          <a:spcPct val="100000"/>
                        </a:lnSpc>
                        <a:spcBef>
                          <a:spcPts val="0"/>
                        </a:spcBef>
                        <a:spcAft>
                          <a:spcPts val="0"/>
                        </a:spcAft>
                        <a:buClr>
                          <a:srgbClr val="FFFFFF"/>
                        </a:buClr>
                        <a:buSzPts val="2000"/>
                        <a:buFont typeface="Verdana"/>
                        <a:buNone/>
                      </a:pPr>
                      <a:r>
                        <a:rPr lang="en-US" sz="2000" u="none" strike="noStrike" cap="none">
                          <a:solidFill>
                            <a:srgbClr val="FFFFFF"/>
                          </a:solidFill>
                          <a:latin typeface="Verdana"/>
                          <a:ea typeface="Verdana"/>
                          <a:cs typeface="Verdana"/>
                          <a:sym typeface="Verdana"/>
                        </a:rPr>
                        <a:t>Tuning of parameters</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760400">
                <a:tc>
                  <a:txBody>
                    <a:bodyPr/>
                    <a:lstStyle/>
                    <a:p>
                      <a:pPr marL="0" marR="0" lvl="0" indent="0" algn="l" rtl="0">
                        <a:lnSpc>
                          <a:spcPct val="100000"/>
                        </a:lnSpc>
                        <a:spcBef>
                          <a:spcPts val="0"/>
                        </a:spcBef>
                        <a:spcAft>
                          <a:spcPts val="0"/>
                        </a:spcAft>
                        <a:buClr>
                          <a:srgbClr val="FFFFFF"/>
                        </a:buClr>
                        <a:buSzPts val="2000"/>
                        <a:buFont typeface="Verdana"/>
                        <a:buNone/>
                      </a:pPr>
                      <a:r>
                        <a:rPr lang="en-US" sz="2000" u="none" strike="noStrike" cap="none">
                          <a:solidFill>
                            <a:srgbClr val="FFFFFF"/>
                          </a:solidFill>
                          <a:latin typeface="Verdana"/>
                          <a:ea typeface="Verdana"/>
                          <a:cs typeface="Verdana"/>
                          <a:sym typeface="Verdana"/>
                        </a:rPr>
                        <a:t>Novelty</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754050">
                <a:tc>
                  <a:txBody>
                    <a:bodyPr/>
                    <a:lstStyle/>
                    <a:p>
                      <a:pPr marL="0" marR="0" lvl="0" indent="0" algn="l" rtl="0">
                        <a:lnSpc>
                          <a:spcPct val="100000"/>
                        </a:lnSpc>
                        <a:spcBef>
                          <a:spcPts val="0"/>
                        </a:spcBef>
                        <a:spcAft>
                          <a:spcPts val="0"/>
                        </a:spcAft>
                        <a:buClr>
                          <a:srgbClr val="FFFFFF"/>
                        </a:buClr>
                        <a:buSzPts val="2000"/>
                        <a:buFont typeface="Verdana"/>
                        <a:buNone/>
                      </a:pPr>
                      <a:r>
                        <a:rPr lang="en-US" sz="2000" u="none" strike="noStrike" cap="none">
                          <a:solidFill>
                            <a:srgbClr val="FFFFFF"/>
                          </a:solidFill>
                          <a:latin typeface="Verdana"/>
                          <a:ea typeface="Verdana"/>
                          <a:cs typeface="Verdana"/>
                          <a:sym typeface="Verdana"/>
                        </a:rPr>
                        <a:t>Implementation</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754050">
                <a:tc>
                  <a:txBody>
                    <a:bodyPr/>
                    <a:lstStyle/>
                    <a:p>
                      <a:pPr marL="0" marR="0" lvl="0" indent="0" algn="l" rtl="0">
                        <a:lnSpc>
                          <a:spcPct val="100000"/>
                        </a:lnSpc>
                        <a:spcBef>
                          <a:spcPts val="0"/>
                        </a:spcBef>
                        <a:spcAft>
                          <a:spcPts val="0"/>
                        </a:spcAft>
                        <a:buClr>
                          <a:srgbClr val="FFFFFF"/>
                        </a:buClr>
                        <a:buSzPts val="2000"/>
                        <a:buFont typeface="Verdana"/>
                        <a:buNone/>
                      </a:pPr>
                      <a:r>
                        <a:rPr lang="en-US" sz="2000" u="none" strike="noStrike" cap="none">
                          <a:solidFill>
                            <a:srgbClr val="FFFFFF"/>
                          </a:solidFill>
                          <a:latin typeface="Verdana"/>
                          <a:ea typeface="Verdana"/>
                          <a:cs typeface="Verdana"/>
                          <a:sym typeface="Verdana"/>
                        </a:rPr>
                        <a:t>Final Prototype</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754050">
                <a:tc>
                  <a:txBody>
                    <a:bodyPr/>
                    <a:lstStyle/>
                    <a:p>
                      <a:pPr marL="0" marR="0" lvl="0" indent="0" algn="l" rtl="0">
                        <a:lnSpc>
                          <a:spcPct val="100000"/>
                        </a:lnSpc>
                        <a:spcBef>
                          <a:spcPts val="0"/>
                        </a:spcBef>
                        <a:spcAft>
                          <a:spcPts val="0"/>
                        </a:spcAft>
                        <a:buClr>
                          <a:srgbClr val="FFFFFF"/>
                        </a:buClr>
                        <a:buSzPts val="2000"/>
                        <a:buFont typeface="Verdana"/>
                        <a:buNone/>
                      </a:pPr>
                      <a:r>
                        <a:rPr lang="en-US" sz="2000" b="0" i="0" u="none" strike="noStrike" cap="none">
                          <a:solidFill>
                            <a:srgbClr val="FFFFFF"/>
                          </a:solidFill>
                          <a:latin typeface="Verdana"/>
                          <a:ea typeface="Verdana"/>
                          <a:cs typeface="Verdana"/>
                          <a:sym typeface="Verdana"/>
                        </a:rPr>
                        <a:t>Documentation</a:t>
                      </a:r>
                      <a:endParaRPr sz="1400" u="none" strike="noStrike" cap="none"/>
                    </a:p>
                  </a:txBody>
                  <a:tcPr marL="150775" marR="150775" marT="75400" marB="75400"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rgbClr val="595959"/>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150775" marR="150775" marT="75400" marB="75400">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BFBFBF"/>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sp>
        <p:nvSpPr>
          <p:cNvPr id="859" name="Google Shape;859;p18"/>
          <p:cNvSpPr/>
          <p:nvPr/>
        </p:nvSpPr>
        <p:spPr>
          <a:xfrm>
            <a:off x="4105275" y="3943350"/>
            <a:ext cx="1925700" cy="533400"/>
          </a:xfrm>
          <a:prstGeom prst="homePlate">
            <a:avLst>
              <a:gd name="adj" fmla="val 18608"/>
            </a:avLst>
          </a:prstGeom>
          <a:solidFill>
            <a:srgbClr val="7030A0"/>
          </a:solidFill>
          <a:ln>
            <a:noFill/>
          </a:ln>
        </p:spPr>
        <p:txBody>
          <a:bodyPr spcFirstLastPara="1" wrap="square" lIns="150750" tIns="75350" rIns="150750" bIns="7535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chemeClr val="lt1"/>
                </a:solidFill>
                <a:latin typeface="Calibri"/>
                <a:ea typeface="Calibri"/>
                <a:cs typeface="Calibri"/>
                <a:sym typeface="Calibri"/>
              </a:rPr>
              <a:t>18/04/22</a:t>
            </a:r>
            <a:endParaRPr sz="1800" b="0" i="0" u="none" strike="noStrike" cap="none">
              <a:solidFill>
                <a:schemeClr val="lt1"/>
              </a:solidFill>
              <a:latin typeface="Calibri"/>
              <a:ea typeface="Calibri"/>
              <a:cs typeface="Calibri"/>
              <a:sym typeface="Calibri"/>
            </a:endParaRPr>
          </a:p>
        </p:txBody>
      </p:sp>
      <p:sp>
        <p:nvSpPr>
          <p:cNvPr id="860" name="Google Shape;860;p18"/>
          <p:cNvSpPr/>
          <p:nvPr/>
        </p:nvSpPr>
        <p:spPr>
          <a:xfrm>
            <a:off x="5516562" y="4705350"/>
            <a:ext cx="1925700" cy="533400"/>
          </a:xfrm>
          <a:prstGeom prst="homePlate">
            <a:avLst>
              <a:gd name="adj" fmla="val 18608"/>
            </a:avLst>
          </a:prstGeom>
          <a:solidFill>
            <a:srgbClr val="7030A0"/>
          </a:solidFill>
          <a:ln>
            <a:noFill/>
          </a:ln>
        </p:spPr>
        <p:txBody>
          <a:bodyPr spcFirstLastPara="1" wrap="square" lIns="150750" tIns="75350" rIns="150750" bIns="7535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30/04/22</a:t>
            </a:r>
            <a:endParaRPr sz="1400" b="0" i="0" u="none" strike="noStrike" cap="none">
              <a:solidFill>
                <a:srgbClr val="000000"/>
              </a:solidFill>
              <a:latin typeface="Arial"/>
              <a:ea typeface="Arial"/>
              <a:cs typeface="Arial"/>
              <a:sym typeface="Arial"/>
            </a:endParaRPr>
          </a:p>
        </p:txBody>
      </p:sp>
      <p:sp>
        <p:nvSpPr>
          <p:cNvPr id="861" name="Google Shape;861;p18"/>
          <p:cNvSpPr/>
          <p:nvPr/>
        </p:nvSpPr>
        <p:spPr>
          <a:xfrm>
            <a:off x="8233612" y="5530838"/>
            <a:ext cx="3170100" cy="598500"/>
          </a:xfrm>
          <a:prstGeom prst="homePlate">
            <a:avLst>
              <a:gd name="adj" fmla="val 19561"/>
            </a:avLst>
          </a:prstGeom>
          <a:solidFill>
            <a:srgbClr val="868686"/>
          </a:solidFill>
          <a:ln>
            <a:noFill/>
          </a:ln>
        </p:spPr>
        <p:txBody>
          <a:bodyPr spcFirstLastPara="1" wrap="square" lIns="150750" tIns="75350" rIns="150750" bIns="7535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12/0 5/22</a:t>
            </a:r>
            <a:endParaRPr sz="1400" b="0" i="0" u="none" strike="noStrike" cap="none">
              <a:solidFill>
                <a:srgbClr val="000000"/>
              </a:solidFill>
              <a:latin typeface="Arial"/>
              <a:ea typeface="Arial"/>
              <a:cs typeface="Arial"/>
              <a:sym typeface="Arial"/>
            </a:endParaRPr>
          </a:p>
        </p:txBody>
      </p:sp>
      <p:sp>
        <p:nvSpPr>
          <p:cNvPr id="862" name="Google Shape;862;p18"/>
          <p:cNvSpPr/>
          <p:nvPr/>
        </p:nvSpPr>
        <p:spPr>
          <a:xfrm>
            <a:off x="9367837" y="6416612"/>
            <a:ext cx="3181200" cy="600000"/>
          </a:xfrm>
          <a:prstGeom prst="homePlate">
            <a:avLst>
              <a:gd name="adj" fmla="val 19563"/>
            </a:avLst>
          </a:prstGeom>
          <a:solidFill>
            <a:srgbClr val="868686"/>
          </a:solidFill>
          <a:ln>
            <a:noFill/>
          </a:ln>
        </p:spPr>
        <p:txBody>
          <a:bodyPr spcFirstLastPara="1" wrap="square" lIns="150750" tIns="75350" rIns="150750" bIns="7535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23/0 5/2022</a:t>
            </a:r>
            <a:endParaRPr sz="1400" b="0" i="0" u="none" strike="noStrike" cap="none">
              <a:solidFill>
                <a:srgbClr val="000000"/>
              </a:solidFill>
              <a:latin typeface="Arial"/>
              <a:ea typeface="Arial"/>
              <a:cs typeface="Arial"/>
              <a:sym typeface="Arial"/>
            </a:endParaRPr>
          </a:p>
        </p:txBody>
      </p:sp>
      <p:sp>
        <p:nvSpPr>
          <p:cNvPr id="863" name="Google Shape;863;p18"/>
          <p:cNvSpPr/>
          <p:nvPr/>
        </p:nvSpPr>
        <p:spPr>
          <a:xfrm>
            <a:off x="12185650" y="7170650"/>
            <a:ext cx="3183000" cy="598500"/>
          </a:xfrm>
          <a:prstGeom prst="homePlate">
            <a:avLst>
              <a:gd name="adj" fmla="val 19569"/>
            </a:avLst>
          </a:prstGeom>
          <a:solidFill>
            <a:srgbClr val="C00000"/>
          </a:solidFill>
          <a:ln>
            <a:noFill/>
          </a:ln>
        </p:spPr>
        <p:txBody>
          <a:bodyPr spcFirstLastPara="1" wrap="square" lIns="150750" tIns="75350" rIns="150750" bIns="7535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05/06/2022</a:t>
            </a:r>
            <a:endParaRPr sz="1400" b="0" i="0" u="none" strike="noStrike" cap="none">
              <a:solidFill>
                <a:srgbClr val="000000"/>
              </a:solidFill>
              <a:latin typeface="Arial"/>
              <a:ea typeface="Arial"/>
              <a:cs typeface="Arial"/>
              <a:sym typeface="Arial"/>
            </a:endParaRPr>
          </a:p>
        </p:txBody>
      </p:sp>
      <p:sp>
        <p:nvSpPr>
          <p:cNvPr id="864" name="Google Shape;864;p18"/>
          <p:cNvSpPr/>
          <p:nvPr/>
        </p:nvSpPr>
        <p:spPr>
          <a:xfrm>
            <a:off x="14859412" y="7927088"/>
            <a:ext cx="3181200" cy="600000"/>
          </a:xfrm>
          <a:prstGeom prst="homePlate">
            <a:avLst>
              <a:gd name="adj" fmla="val 19563"/>
            </a:avLst>
          </a:prstGeom>
          <a:solidFill>
            <a:srgbClr val="C00000"/>
          </a:solidFill>
          <a:ln>
            <a:noFill/>
          </a:ln>
        </p:spPr>
        <p:txBody>
          <a:bodyPr spcFirstLastPara="1" wrap="square" lIns="150750" tIns="75350" rIns="150750" bIns="7535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a:solidFill>
                  <a:srgbClr val="FFFFFF"/>
                </a:solidFill>
                <a:latin typeface="Calibri"/>
                <a:ea typeface="Calibri"/>
                <a:cs typeface="Calibri"/>
                <a:sym typeface="Calibri"/>
              </a:rPr>
              <a:t>10</a:t>
            </a:r>
            <a:r>
              <a:rPr lang="en-US" sz="1800" b="0" i="0" u="none" strike="noStrike" cap="none">
                <a:solidFill>
                  <a:srgbClr val="FFFFFF"/>
                </a:solidFill>
                <a:latin typeface="Calibri"/>
                <a:ea typeface="Calibri"/>
                <a:cs typeface="Calibri"/>
                <a:sym typeface="Calibri"/>
              </a:rPr>
              <a:t>/06/2022</a:t>
            </a:r>
            <a:endParaRPr sz="1400" b="0" i="0" u="none" strike="noStrike" cap="none">
              <a:solidFill>
                <a:srgbClr val="000000"/>
              </a:solidFill>
              <a:latin typeface="Arial"/>
              <a:ea typeface="Arial"/>
              <a:cs typeface="Arial"/>
              <a:sym typeface="Arial"/>
            </a:endParaRPr>
          </a:p>
        </p:txBody>
      </p:sp>
      <p:sp>
        <p:nvSpPr>
          <p:cNvPr id="865" name="Google Shape;865;p18"/>
          <p:cNvSpPr/>
          <p:nvPr/>
        </p:nvSpPr>
        <p:spPr>
          <a:xfrm>
            <a:off x="17084575" y="8685112"/>
            <a:ext cx="1930500" cy="600000"/>
          </a:xfrm>
          <a:prstGeom prst="homePlate">
            <a:avLst>
              <a:gd name="adj" fmla="val 18243"/>
            </a:avLst>
          </a:prstGeom>
          <a:solidFill>
            <a:srgbClr val="C00000"/>
          </a:solidFill>
          <a:ln>
            <a:noFill/>
          </a:ln>
        </p:spPr>
        <p:txBody>
          <a:bodyPr spcFirstLastPara="1" wrap="square" lIns="150750" tIns="75350" rIns="150750" bIns="7535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2</a:t>
            </a:r>
            <a:r>
              <a:rPr lang="en-US" sz="1800">
                <a:solidFill>
                  <a:srgbClr val="FFFFFF"/>
                </a:solidFill>
                <a:latin typeface="Calibri"/>
                <a:ea typeface="Calibri"/>
                <a:cs typeface="Calibri"/>
                <a:sym typeface="Calibri"/>
              </a:rPr>
              <a:t>5</a:t>
            </a:r>
            <a:r>
              <a:rPr lang="en-US" sz="1800" b="0" i="0" u="none" strike="noStrike" cap="none">
                <a:solidFill>
                  <a:srgbClr val="FFFFFF"/>
                </a:solidFill>
                <a:latin typeface="Calibri"/>
                <a:ea typeface="Calibri"/>
                <a:cs typeface="Calibri"/>
                <a:sym typeface="Calibri"/>
              </a:rPr>
              <a:t>/0</a:t>
            </a:r>
            <a:r>
              <a:rPr lang="en-US" sz="1800">
                <a:solidFill>
                  <a:srgbClr val="FFFFFF"/>
                </a:solidFill>
                <a:latin typeface="Calibri"/>
                <a:ea typeface="Calibri"/>
                <a:cs typeface="Calibri"/>
                <a:sym typeface="Calibri"/>
              </a:rPr>
              <a:t>7</a:t>
            </a:r>
            <a:r>
              <a:rPr lang="en-US" sz="1800" b="0" i="0" u="none" strike="noStrike" cap="none">
                <a:solidFill>
                  <a:srgbClr val="FFFFFF"/>
                </a:solidFill>
                <a:latin typeface="Calibri"/>
                <a:ea typeface="Calibri"/>
                <a:cs typeface="Calibri"/>
                <a:sym typeface="Calibri"/>
              </a:rPr>
              <a:t>/2022</a:t>
            </a:r>
            <a:endParaRPr sz="1400" b="0" i="0" u="none" strike="noStrike" cap="none">
              <a:solidFill>
                <a:srgbClr val="000000"/>
              </a:solidFill>
              <a:latin typeface="Arial"/>
              <a:ea typeface="Arial"/>
              <a:cs typeface="Arial"/>
              <a:sym typeface="Arial"/>
            </a:endParaRPr>
          </a:p>
        </p:txBody>
      </p:sp>
      <p:sp>
        <p:nvSpPr>
          <p:cNvPr id="866" name="Google Shape;866;p18"/>
          <p:cNvSpPr/>
          <p:nvPr/>
        </p:nvSpPr>
        <p:spPr>
          <a:xfrm>
            <a:off x="17868775" y="9443100"/>
            <a:ext cx="1930500" cy="600000"/>
          </a:xfrm>
          <a:prstGeom prst="homePlate">
            <a:avLst>
              <a:gd name="adj" fmla="val 18243"/>
            </a:avLst>
          </a:prstGeom>
          <a:solidFill>
            <a:srgbClr val="C00000"/>
          </a:solidFill>
          <a:ln>
            <a:noFill/>
          </a:ln>
        </p:spPr>
        <p:txBody>
          <a:bodyPr spcFirstLastPara="1" wrap="square" lIns="150750" tIns="75350" rIns="150750" bIns="7535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30/0</a:t>
            </a:r>
            <a:r>
              <a:rPr lang="en-US" sz="1800">
                <a:solidFill>
                  <a:srgbClr val="FFFFFF"/>
                </a:solidFill>
                <a:latin typeface="Calibri"/>
                <a:ea typeface="Calibri"/>
                <a:cs typeface="Calibri"/>
                <a:sym typeface="Calibri"/>
              </a:rPr>
              <a:t>7</a:t>
            </a:r>
            <a:r>
              <a:rPr lang="en-US" sz="1800" b="0" i="0" u="none" strike="noStrike" cap="none">
                <a:solidFill>
                  <a:srgbClr val="FFFFFF"/>
                </a:solidFill>
                <a:latin typeface="Calibri"/>
                <a:ea typeface="Calibri"/>
                <a:cs typeface="Calibri"/>
                <a:sym typeface="Calibri"/>
              </a:rPr>
              <a:t>/2022</a:t>
            </a:r>
            <a:endParaRPr sz="1400" b="0" i="0" u="none" strike="noStrike" cap="none">
              <a:solidFill>
                <a:srgbClr val="000000"/>
              </a:solidFill>
              <a:latin typeface="Arial"/>
              <a:ea typeface="Arial"/>
              <a:cs typeface="Arial"/>
              <a:sym typeface="Arial"/>
            </a:endParaRPr>
          </a:p>
        </p:txBody>
      </p:sp>
      <p:pic>
        <p:nvPicPr>
          <p:cNvPr id="867" name="Google Shape;867;p18" descr="Flag"/>
          <p:cNvPicPr preferRelativeResize="0"/>
          <p:nvPr/>
        </p:nvPicPr>
        <p:blipFill rotWithShape="1">
          <a:blip r:embed="rId4">
            <a:alphaModFix/>
          </a:blip>
          <a:srcRect/>
          <a:stretch/>
        </p:blipFill>
        <p:spPr>
          <a:xfrm>
            <a:off x="7750175" y="4678362"/>
            <a:ext cx="754062" cy="754062"/>
          </a:xfrm>
          <a:prstGeom prst="rect">
            <a:avLst/>
          </a:prstGeom>
          <a:noFill/>
          <a:ln>
            <a:noFill/>
          </a:ln>
        </p:spPr>
      </p:pic>
      <p:pic>
        <p:nvPicPr>
          <p:cNvPr id="868" name="Google Shape;868;p18" descr="Flag"/>
          <p:cNvPicPr preferRelativeResize="0"/>
          <p:nvPr/>
        </p:nvPicPr>
        <p:blipFill rotWithShape="1">
          <a:blip r:embed="rId4">
            <a:alphaModFix/>
          </a:blip>
          <a:srcRect/>
          <a:stretch/>
        </p:blipFill>
        <p:spPr>
          <a:xfrm>
            <a:off x="12684125" y="6094412"/>
            <a:ext cx="754062" cy="752475"/>
          </a:xfrm>
          <a:prstGeom prst="rect">
            <a:avLst/>
          </a:prstGeom>
          <a:noFill/>
          <a:ln>
            <a:noFill/>
          </a:ln>
        </p:spPr>
      </p:pic>
      <p:pic>
        <p:nvPicPr>
          <p:cNvPr id="869" name="Google Shape;869;p18" descr="Flag"/>
          <p:cNvPicPr preferRelativeResize="0"/>
          <p:nvPr/>
        </p:nvPicPr>
        <p:blipFill rotWithShape="1">
          <a:blip r:embed="rId4">
            <a:alphaModFix/>
          </a:blip>
          <a:srcRect/>
          <a:stretch/>
        </p:blipFill>
        <p:spPr>
          <a:xfrm>
            <a:off x="18549937" y="7639050"/>
            <a:ext cx="754062" cy="752475"/>
          </a:xfrm>
          <a:prstGeom prst="rect">
            <a:avLst/>
          </a:prstGeom>
          <a:noFill/>
          <a:ln>
            <a:noFill/>
          </a:ln>
        </p:spPr>
      </p:pic>
      <p:pic>
        <p:nvPicPr>
          <p:cNvPr id="870" name="Google Shape;870;p18" descr="Flag"/>
          <p:cNvPicPr preferRelativeResize="0"/>
          <p:nvPr/>
        </p:nvPicPr>
        <p:blipFill rotWithShape="1">
          <a:blip r:embed="rId4">
            <a:alphaModFix/>
          </a:blip>
          <a:srcRect/>
          <a:stretch/>
        </p:blipFill>
        <p:spPr>
          <a:xfrm>
            <a:off x="10958512" y="10186987"/>
            <a:ext cx="754062" cy="754062"/>
          </a:xfrm>
          <a:prstGeom prst="rect">
            <a:avLst/>
          </a:prstGeom>
          <a:noFill/>
          <a:ln>
            <a:noFill/>
          </a:ln>
        </p:spPr>
      </p:pic>
      <p:sp>
        <p:nvSpPr>
          <p:cNvPr id="871" name="Google Shape;871;p18"/>
          <p:cNvSpPr txBox="1"/>
          <p:nvPr/>
        </p:nvSpPr>
        <p:spPr>
          <a:xfrm>
            <a:off x="11712575" y="10321925"/>
            <a:ext cx="3656100" cy="431700"/>
          </a:xfrm>
          <a:prstGeom prst="rect">
            <a:avLst/>
          </a:prstGeom>
          <a:noFill/>
          <a:ln>
            <a:noFill/>
          </a:ln>
        </p:spPr>
        <p:txBody>
          <a:bodyPr spcFirstLastPara="1" wrap="square" lIns="150750" tIns="75350" rIns="150750" bIns="7535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Milestones</a:t>
            </a:r>
            <a:endParaRPr sz="1400" b="0" i="0" u="none" strike="noStrike" cap="none">
              <a:solidFill>
                <a:srgbClr val="000000"/>
              </a:solidFill>
              <a:latin typeface="Arial"/>
              <a:ea typeface="Arial"/>
              <a:cs typeface="Arial"/>
              <a:sym typeface="Arial"/>
            </a:endParaRPr>
          </a:p>
        </p:txBody>
      </p:sp>
      <p:sp>
        <p:nvSpPr>
          <p:cNvPr id="872" name="Google Shape;872;p18"/>
          <p:cNvSpPr txBox="1"/>
          <p:nvPr/>
        </p:nvSpPr>
        <p:spPr>
          <a:xfrm>
            <a:off x="1421599" y="348900"/>
            <a:ext cx="172608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Timeline of the Project</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g12f8316cae0_5_58"/>
          <p:cNvSpPr txBox="1"/>
          <p:nvPr/>
        </p:nvSpPr>
        <p:spPr>
          <a:xfrm>
            <a:off x="0" y="0"/>
            <a:ext cx="20104200" cy="11309400"/>
          </a:xfrm>
          <a:prstGeom prst="rect">
            <a:avLst/>
          </a:prstGeom>
          <a:solidFill>
            <a:schemeClr val="lt1">
              <a:alpha val="972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8" name="Google Shape;878;g12f8316cae0_5_5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79" name="Google Shape;879;g12f8316cae0_5_5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0" name="Google Shape;880;g12f8316cae0_5_5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1" name="Google Shape;881;g12f8316cae0_5_5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82" name="Google Shape;882;g12f8316cae0_5_58"/>
          <p:cNvSpPr txBox="1"/>
          <p:nvPr/>
        </p:nvSpPr>
        <p:spPr>
          <a:xfrm>
            <a:off x="1822450" y="438150"/>
            <a:ext cx="1371600" cy="4920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883" name="Google Shape;883;g12f8316cae0_5_58"/>
          <p:cNvSpPr txBox="1"/>
          <p:nvPr/>
        </p:nvSpPr>
        <p:spPr>
          <a:xfrm>
            <a:off x="4930762"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References</a:t>
            </a:r>
            <a:endParaRPr sz="1400" b="0" i="0" u="none" strike="noStrike" cap="none">
              <a:solidFill>
                <a:srgbClr val="000000"/>
              </a:solidFill>
              <a:latin typeface="Arial"/>
              <a:ea typeface="Arial"/>
              <a:cs typeface="Arial"/>
              <a:sym typeface="Arial"/>
            </a:endParaRPr>
          </a:p>
        </p:txBody>
      </p:sp>
      <p:sp>
        <p:nvSpPr>
          <p:cNvPr id="884" name="Google Shape;884;g12f8316cae0_5_58"/>
          <p:cNvSpPr txBox="1">
            <a:spLocks noGrp="1"/>
          </p:cNvSpPr>
          <p:nvPr>
            <p:ph type="title"/>
          </p:nvPr>
        </p:nvSpPr>
        <p:spPr>
          <a:xfrm>
            <a:off x="15843250" y="407987"/>
            <a:ext cx="3679800" cy="462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885" name="Google Shape;885;g12f8316cae0_5_58"/>
          <p:cNvSpPr txBox="1"/>
          <p:nvPr/>
        </p:nvSpPr>
        <p:spPr>
          <a:xfrm>
            <a:off x="1004887" y="10517187"/>
            <a:ext cx="4624500" cy="566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886" name="Google Shape;886;g12f8316cae0_5_58"/>
          <p:cNvSpPr txBox="1"/>
          <p:nvPr/>
        </p:nvSpPr>
        <p:spPr>
          <a:xfrm>
            <a:off x="6835775" y="10517187"/>
            <a:ext cx="6432600" cy="56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887" name="Google Shape;887;g12f8316cae0_5_58"/>
          <p:cNvSpPr txBox="1"/>
          <p:nvPr/>
        </p:nvSpPr>
        <p:spPr>
          <a:xfrm>
            <a:off x="14474825" y="10517187"/>
            <a:ext cx="4624500" cy="5667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49</a:t>
            </a:fld>
            <a:endParaRPr sz="1400" b="0" i="0" u="none" strike="noStrike" cap="none">
              <a:solidFill>
                <a:srgbClr val="000000"/>
              </a:solidFill>
              <a:latin typeface="Arial"/>
              <a:ea typeface="Arial"/>
              <a:cs typeface="Arial"/>
              <a:sym typeface="Arial"/>
            </a:endParaRPr>
          </a:p>
        </p:txBody>
      </p:sp>
      <p:graphicFrame>
        <p:nvGraphicFramePr>
          <p:cNvPr id="888" name="Google Shape;888;g12f8316cae0_5_58"/>
          <p:cNvGraphicFramePr/>
          <p:nvPr/>
        </p:nvGraphicFramePr>
        <p:xfrm>
          <a:off x="1275950" y="1895124"/>
          <a:ext cx="3000000" cy="3000000"/>
        </p:xfrm>
        <a:graphic>
          <a:graphicData uri="http://schemas.openxmlformats.org/drawingml/2006/table">
            <a:tbl>
              <a:tblPr>
                <a:noFill/>
                <a:tableStyleId>{8C4E6D25-35EB-4DD8-8006-31BF712051F4}</a:tableStyleId>
              </a:tblPr>
              <a:tblGrid>
                <a:gridCol w="1055475">
                  <a:extLst>
                    <a:ext uri="{9D8B030D-6E8A-4147-A177-3AD203B41FA5}">
                      <a16:colId xmlns:a16="http://schemas.microsoft.com/office/drawing/2014/main" val="20000"/>
                    </a:ext>
                  </a:extLst>
                </a:gridCol>
                <a:gridCol w="15588325">
                  <a:extLst>
                    <a:ext uri="{9D8B030D-6E8A-4147-A177-3AD203B41FA5}">
                      <a16:colId xmlns:a16="http://schemas.microsoft.com/office/drawing/2014/main" val="20001"/>
                    </a:ext>
                  </a:extLst>
                </a:gridCol>
                <a:gridCol w="1348100">
                  <a:extLst>
                    <a:ext uri="{9D8B030D-6E8A-4147-A177-3AD203B41FA5}">
                      <a16:colId xmlns:a16="http://schemas.microsoft.com/office/drawing/2014/main" val="20002"/>
                    </a:ext>
                  </a:extLst>
                </a:gridCol>
              </a:tblGrid>
              <a:tr h="1304925">
                <a:tc>
                  <a:txBody>
                    <a:bodyPr/>
                    <a:lstStyle/>
                    <a:p>
                      <a:pPr marL="0" marR="0" lvl="0" indent="0" algn="l"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Author, Title of paper, Journal</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Year</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86275">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lvl="0" indent="0" algn="l" rtl="0">
                        <a:spcBef>
                          <a:spcPts val="0"/>
                        </a:spcBef>
                        <a:spcAft>
                          <a:spcPts val="0"/>
                        </a:spcAft>
                        <a:buClr>
                          <a:schemeClr val="dk1"/>
                        </a:buClr>
                        <a:buSzPts val="2800"/>
                        <a:buFont typeface="Arial"/>
                        <a:buNone/>
                      </a:pPr>
                      <a:r>
                        <a:rPr lang="en-US" sz="2800" i="1">
                          <a:solidFill>
                            <a:schemeClr val="dk1"/>
                          </a:solidFill>
                          <a:highlight>
                            <a:srgbClr val="D0D8E8"/>
                          </a:highlight>
                          <a:latin typeface="Calibri"/>
                          <a:ea typeface="Calibri"/>
                          <a:cs typeface="Calibri"/>
                          <a:sym typeface="Calibri"/>
                        </a:rPr>
                        <a:t>P. Tzirakis, A. Nguyen, S. Zafeiriou and B. W. Schuller, "Speech Emotion Recognition Using Semantic Information," ICASSP 2021 - 2021 IEEE International Conference on Acoustics, Speech and Signal Processing (ICASSP), 2021, pp. 6279-6283, doi: 10.1109/ICASSP39728.2021.9414866</a:t>
                      </a:r>
                      <a:endParaRPr sz="2800" i="1">
                        <a:solidFill>
                          <a:srgbClr val="222222"/>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20</a:t>
                      </a:r>
                      <a:r>
                        <a:rPr lang="en-US" sz="2800" u="none" strike="noStrike" cap="none">
                          <a:latin typeface="Calibri"/>
                          <a:ea typeface="Calibri"/>
                          <a:cs typeface="Calibri"/>
                          <a:sym typeface="Calibri"/>
                        </a:rPr>
                        <a:t>21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1334725">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chemeClr val="dk1"/>
                          </a:solidFill>
                          <a:highlight>
                            <a:srgbClr val="E9EDF4"/>
                          </a:highlight>
                          <a:latin typeface="Calibri"/>
                          <a:ea typeface="Calibri"/>
                          <a:cs typeface="Calibri"/>
                          <a:sym typeface="Calibri"/>
                        </a:rPr>
                        <a:t>Enrique M Albornoz, Diego H Milone, and Hugo L Rufiner. “Spoken emotion recognition using hierarchical classifiers”. In: Computer Speech &amp; Language 25.3 (2011), pp. 556–570. </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800" u="none" strike="noStrike" cap="none">
                          <a:latin typeface="Calibri"/>
                          <a:ea typeface="Calibri"/>
                          <a:cs typeface="Calibri"/>
                          <a:sym typeface="Calibri"/>
                        </a:rPr>
                        <a:t>20</a:t>
                      </a:r>
                      <a:r>
                        <a:rPr lang="en-US" sz="2800">
                          <a:latin typeface="Calibri"/>
                          <a:ea typeface="Calibri"/>
                          <a:cs typeface="Calibri"/>
                          <a:sym typeface="Calibri"/>
                        </a:rPr>
                        <a:t>11</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1837950">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chemeClr val="dk1"/>
                          </a:solidFill>
                          <a:highlight>
                            <a:srgbClr val="D0D8E8"/>
                          </a:highlight>
                          <a:latin typeface="Calibri"/>
                          <a:ea typeface="Calibri"/>
                          <a:cs typeface="Calibri"/>
                          <a:sym typeface="Calibri"/>
                        </a:rPr>
                        <a:t>Zakaria Aldeneh and Emily Mower Provost. “Using regional saliency for speech emotion recognition”. In: 2017 IEEE international conference on acoustics, speech and signal processing (ICASSP). IEEE. 2017, pp. 2741–2745. </a:t>
                      </a:r>
                      <a:endParaRPr sz="2800" i="1" u="none" strike="noStrike" cap="none">
                        <a:solidFill>
                          <a:schemeClr val="dk1"/>
                        </a:solidFill>
                        <a:highlight>
                          <a:srgbClr val="D0D8E8"/>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800" u="none" strike="noStrike" cap="none">
                          <a:latin typeface="Calibri"/>
                          <a:ea typeface="Calibri"/>
                          <a:cs typeface="Calibri"/>
                          <a:sym typeface="Calibri"/>
                        </a:rPr>
                        <a:t>2017</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1499625">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chemeClr val="dk1"/>
                          </a:solidFill>
                          <a:highlight>
                            <a:srgbClr val="E9EDF4"/>
                          </a:highlight>
                          <a:latin typeface="Calibri"/>
                          <a:ea typeface="Calibri"/>
                          <a:cs typeface="Calibri"/>
                          <a:sym typeface="Calibri"/>
                        </a:rPr>
                        <a:t>Antreas Antoniou, Amos Storkey, and Harrison Edwards. “Data augmentation generative adversarial networks”. In: arXiv preprint arXiv:1711.04340 (2017). </a:t>
                      </a:r>
                      <a:endParaRPr sz="1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800" u="none" strike="noStrike" cap="none">
                          <a:latin typeface="Calibri"/>
                          <a:ea typeface="Calibri"/>
                          <a:cs typeface="Calibri"/>
                          <a:sym typeface="Calibri"/>
                        </a:rPr>
                        <a:t>2017</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7"/>
          <p:cNvSpPr txBox="1"/>
          <p:nvPr/>
        </p:nvSpPr>
        <p:spPr>
          <a:xfrm>
            <a:off x="-62" y="152375"/>
            <a:ext cx="20104200" cy="11309400"/>
          </a:xfrm>
          <a:prstGeom prst="rect">
            <a:avLst/>
          </a:prstGeom>
          <a:solidFill>
            <a:schemeClr val="lt1">
              <a:alpha val="96862"/>
            </a:schemeClr>
          </a:solidFill>
          <a:ln w="1143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4" name="Google Shape;104;p7"/>
          <p:cNvSpPr txBox="1"/>
          <p:nvPr/>
        </p:nvSpPr>
        <p:spPr>
          <a:xfrm>
            <a:off x="1004875" y="1454125"/>
            <a:ext cx="18930300" cy="6821700"/>
          </a:xfrm>
          <a:prstGeom prst="rect">
            <a:avLst/>
          </a:prstGeom>
          <a:noFill/>
          <a:ln>
            <a:noFill/>
          </a:ln>
        </p:spPr>
        <p:txBody>
          <a:bodyPr spcFirstLastPara="1" wrap="square" lIns="0" tIns="12050" rIns="0" bIns="0" anchor="t" anchorCtr="0">
            <a:spAutoFit/>
          </a:bodyPr>
          <a:lstStyle/>
          <a:p>
            <a:pPr marL="0" marR="0" lvl="0" indent="0" algn="just" rtl="0">
              <a:lnSpc>
                <a:spcPct val="101000"/>
              </a:lnSpc>
              <a:spcBef>
                <a:spcPts val="0"/>
              </a:spcBef>
              <a:spcAft>
                <a:spcPts val="0"/>
              </a:spcAft>
              <a:buClr>
                <a:srgbClr val="000000"/>
              </a:buClr>
              <a:buSzPts val="4000"/>
              <a:buFont typeface="Arial"/>
              <a:buNone/>
            </a:pPr>
            <a:endParaRPr sz="4000" b="0" i="0" u="none" strike="noStrike" cap="none">
              <a:solidFill>
                <a:srgbClr val="000000"/>
              </a:solidFill>
              <a:latin typeface="Calibri"/>
              <a:ea typeface="Calibri"/>
              <a:cs typeface="Calibri"/>
              <a:sym typeface="Calibri"/>
            </a:endParaRPr>
          </a:p>
          <a:p>
            <a:pPr marL="0" marR="0" lvl="0" indent="0" algn="just" rtl="0">
              <a:lnSpc>
                <a:spcPct val="101000"/>
              </a:lnSpc>
              <a:spcBef>
                <a:spcPts val="0"/>
              </a:spcBef>
              <a:spcAft>
                <a:spcPts val="0"/>
              </a:spcAft>
              <a:buClr>
                <a:srgbClr val="000000"/>
              </a:buClr>
              <a:buSzPts val="4000"/>
              <a:buFont typeface="Arial"/>
              <a:buNone/>
            </a:pPr>
            <a:r>
              <a:rPr lang="en-US" sz="4000" b="0" i="0" u="none" strike="noStrike" cap="none">
                <a:solidFill>
                  <a:srgbClr val="000000"/>
                </a:solidFill>
                <a:latin typeface="Calibri"/>
                <a:ea typeface="Calibri"/>
                <a:cs typeface="Calibri"/>
                <a:sym typeface="Calibri"/>
              </a:rPr>
              <a:t>Intrigued by the course Intelligent Systems, we got an insight into the various possibilities of machine learning. With the advancements in technology from keypad to touch to speech. SER represents the future.</a:t>
            </a:r>
            <a:endParaRPr sz="4000" b="0" i="0" u="none" strike="noStrike" cap="none">
              <a:solidFill>
                <a:srgbClr val="000000"/>
              </a:solidFill>
              <a:latin typeface="Calibri"/>
              <a:ea typeface="Calibri"/>
              <a:cs typeface="Calibri"/>
              <a:sym typeface="Calibri"/>
            </a:endParaRPr>
          </a:p>
          <a:p>
            <a:pPr marL="0" marR="0" lvl="0" indent="0" algn="just" rtl="0">
              <a:lnSpc>
                <a:spcPct val="101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Speech emotion recognition is employed in many fields like call center applications and mobile communication.</a:t>
            </a:r>
            <a:endParaRPr sz="4000" b="0" i="0" u="none" strike="noStrike" cap="none">
              <a:solidFill>
                <a:schemeClr val="dk1"/>
              </a:solidFill>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The few basic universal emotions include neutral, anger, happiness, sadness, fear, disgust, surprise and boredom.These emotions can be recognised using deep learning and machine learning models along with some computational features.</a:t>
            </a:r>
            <a:endParaRPr sz="4000" b="0" i="0" u="none" strike="noStrike" cap="none">
              <a:solidFill>
                <a:schemeClr val="dk1"/>
              </a:solidFill>
              <a:latin typeface="Calibri"/>
              <a:ea typeface="Calibri"/>
              <a:cs typeface="Calibri"/>
              <a:sym typeface="Calibri"/>
            </a:endParaRPr>
          </a:p>
          <a:p>
            <a:pPr marL="457200" marR="0" lvl="0" indent="0" algn="just"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 </a:t>
            </a:r>
            <a:endParaRPr sz="4000" b="0" i="0" u="none" strike="noStrike" cap="none">
              <a:solidFill>
                <a:schemeClr val="dk1"/>
              </a:solidFill>
              <a:latin typeface="Calibri"/>
              <a:ea typeface="Calibri"/>
              <a:cs typeface="Calibri"/>
              <a:sym typeface="Calibri"/>
            </a:endParaRPr>
          </a:p>
          <a:p>
            <a:pPr marL="457200" marR="0" lvl="0" indent="0" algn="just" rtl="0">
              <a:lnSpc>
                <a:spcPct val="101000"/>
              </a:lnSpc>
              <a:spcBef>
                <a:spcPts val="0"/>
              </a:spcBef>
              <a:spcAft>
                <a:spcPts val="0"/>
              </a:spcAft>
              <a:buClr>
                <a:srgbClr val="000000"/>
              </a:buClr>
              <a:buSzPts val="4000"/>
              <a:buFont typeface="Arial"/>
              <a:buNone/>
            </a:pPr>
            <a:endParaRPr sz="4000" b="0" i="0" u="none" strike="noStrike" cap="none">
              <a:solidFill>
                <a:srgbClr val="000000"/>
              </a:solidFill>
              <a:latin typeface="Times New Roman"/>
              <a:ea typeface="Times New Roman"/>
              <a:cs typeface="Times New Roman"/>
              <a:sym typeface="Times New Roman"/>
            </a:endParaRPr>
          </a:p>
        </p:txBody>
      </p:sp>
      <p:sp>
        <p:nvSpPr>
          <p:cNvPr id="105" name="Google Shape;105;p7"/>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6" name="Google Shape;106;p7"/>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p7"/>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8" name="Google Shape;108;p7"/>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9" name="Google Shape;109;p7"/>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10" name="Google Shape;110;p7"/>
          <p:cNvSpPr txBox="1"/>
          <p:nvPr/>
        </p:nvSpPr>
        <p:spPr>
          <a:xfrm>
            <a:off x="4930750" y="217313"/>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Motivation</a:t>
            </a:r>
            <a:endParaRPr sz="1400" b="0" i="0" u="none" strike="noStrike" cap="none">
              <a:solidFill>
                <a:srgbClr val="000000"/>
              </a:solidFill>
              <a:latin typeface="Calibri"/>
              <a:ea typeface="Calibri"/>
              <a:cs typeface="Calibri"/>
              <a:sym typeface="Calibri"/>
            </a:endParaRPr>
          </a:p>
        </p:txBody>
      </p:sp>
      <p:sp>
        <p:nvSpPr>
          <p:cNvPr id="111" name="Google Shape;111;p7"/>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12" name="Google Shape;112;p7"/>
          <p:cNvSpPr txBox="1"/>
          <p:nvPr/>
        </p:nvSpPr>
        <p:spPr>
          <a:xfrm>
            <a:off x="1822462" y="10742612"/>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13" name="Google Shape;113;p7"/>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14" name="Google Shape;114;p7"/>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g12f8316cae0_5_73"/>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4" name="Google Shape;894;g12f8316cae0_5_73"/>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5" name="Google Shape;895;g12f8316cae0_5_73"/>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6" name="Google Shape;896;g12f8316cae0_5_73"/>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7" name="Google Shape;897;g12f8316cae0_5_73"/>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98" name="Google Shape;898;g12f8316cae0_5_73"/>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899" name="Google Shape;899;g12f8316cae0_5_73"/>
          <p:cNvSpPr txBox="1"/>
          <p:nvPr/>
        </p:nvSpPr>
        <p:spPr>
          <a:xfrm>
            <a:off x="5150462"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References</a:t>
            </a:r>
            <a:endParaRPr sz="1400" b="0" i="0" u="none" strike="noStrike" cap="none">
              <a:solidFill>
                <a:srgbClr val="000000"/>
              </a:solidFill>
              <a:latin typeface="Arial"/>
              <a:ea typeface="Arial"/>
              <a:cs typeface="Arial"/>
              <a:sym typeface="Arial"/>
            </a:endParaRPr>
          </a:p>
        </p:txBody>
      </p:sp>
      <p:sp>
        <p:nvSpPr>
          <p:cNvPr id="900" name="Google Shape;900;g12f8316cae0_5_73"/>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901" name="Google Shape;901;g12f8316cae0_5_73"/>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02" name="Google Shape;902;g12f8316cae0_5_73"/>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903" name="Google Shape;903;g12f8316cae0_5_73"/>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50</a:t>
            </a:fld>
            <a:endParaRPr sz="1400" b="0" i="0" u="none" strike="noStrike" cap="none">
              <a:solidFill>
                <a:srgbClr val="000000"/>
              </a:solidFill>
              <a:latin typeface="Arial"/>
              <a:ea typeface="Arial"/>
              <a:cs typeface="Arial"/>
              <a:sym typeface="Arial"/>
            </a:endParaRPr>
          </a:p>
        </p:txBody>
      </p:sp>
      <p:graphicFrame>
        <p:nvGraphicFramePr>
          <p:cNvPr id="904" name="Google Shape;904;g12f8316cae0_5_73"/>
          <p:cNvGraphicFramePr/>
          <p:nvPr/>
        </p:nvGraphicFramePr>
        <p:xfrm>
          <a:off x="1056150" y="1449612"/>
          <a:ext cx="3000000" cy="3000000"/>
        </p:xfrm>
        <a:graphic>
          <a:graphicData uri="http://schemas.openxmlformats.org/drawingml/2006/table">
            <a:tbl>
              <a:tblPr>
                <a:noFill/>
                <a:tableStyleId>{8C4E6D25-35EB-4DD8-8006-31BF712051F4}</a:tableStyleId>
              </a:tblPr>
              <a:tblGrid>
                <a:gridCol w="1055475">
                  <a:extLst>
                    <a:ext uri="{9D8B030D-6E8A-4147-A177-3AD203B41FA5}">
                      <a16:colId xmlns:a16="http://schemas.microsoft.com/office/drawing/2014/main" val="20000"/>
                    </a:ext>
                  </a:extLst>
                </a:gridCol>
                <a:gridCol w="15668175">
                  <a:extLst>
                    <a:ext uri="{9D8B030D-6E8A-4147-A177-3AD203B41FA5}">
                      <a16:colId xmlns:a16="http://schemas.microsoft.com/office/drawing/2014/main" val="20001"/>
                    </a:ext>
                  </a:extLst>
                </a:gridCol>
                <a:gridCol w="1268250">
                  <a:extLst>
                    <a:ext uri="{9D8B030D-6E8A-4147-A177-3AD203B41FA5}">
                      <a16:colId xmlns:a16="http://schemas.microsoft.com/office/drawing/2014/main" val="20002"/>
                    </a:ext>
                  </a:extLst>
                </a:gridCol>
              </a:tblGrid>
              <a:tr h="808700">
                <a:tc>
                  <a:txBody>
                    <a:bodyPr/>
                    <a:lstStyle/>
                    <a:p>
                      <a:pPr marL="0" marR="0" lvl="0" indent="0" algn="l"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Author, Title of paper, Journal</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Year</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953725">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i="1">
                          <a:solidFill>
                            <a:schemeClr val="dk1"/>
                          </a:solidFill>
                          <a:latin typeface="Calibri"/>
                          <a:ea typeface="Calibri"/>
                          <a:cs typeface="Calibri"/>
                          <a:sym typeface="Calibri"/>
                        </a:rPr>
                        <a:t>P Ashok Babu, V Siva Nagaraju, and Rajeev Ratna Vallabhuni. “Speech Emotion Recognition System With Librosa”. In: 2021 10th IEEE International Conference on Communication Systems and Network Technologies (CSNT). IEEE. 2021, pp. 421–424.</a:t>
                      </a:r>
                      <a:endParaRPr sz="2800" u="none" strike="noStrike" cap="none">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20</a:t>
                      </a:r>
                      <a:r>
                        <a:rPr lang="en-US" sz="2800" u="none" strike="noStrike" cap="none">
                          <a:latin typeface="Calibri"/>
                          <a:ea typeface="Calibri"/>
                          <a:cs typeface="Calibri"/>
                          <a:sym typeface="Calibri"/>
                        </a:rPr>
                        <a:t>2</a:t>
                      </a:r>
                      <a:r>
                        <a:rPr lang="en-US" sz="2800">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080525">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6</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rgbClr val="222222"/>
                          </a:solidFill>
                          <a:highlight>
                            <a:srgbClr val="E9EDF4"/>
                          </a:highlight>
                          <a:latin typeface="Calibri"/>
                          <a:ea typeface="Calibri"/>
                          <a:cs typeface="Calibri"/>
                          <a:sym typeface="Calibri"/>
                        </a:rPr>
                        <a:t>Abdul Malik Badshah et al. “Speech emotion recognition from spectrograms with deep convolutional neural network”. In: 2017 international conference on platform technology and service (PlatCon). IEEE. 2017, pp. 1–5. </a:t>
                      </a:r>
                      <a:endParaRPr sz="2800" i="1" u="none" strike="noStrike" cap="none">
                        <a:solidFill>
                          <a:srgbClr val="222222"/>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800" u="none" strike="noStrike" cap="none">
                          <a:latin typeface="Calibri"/>
                          <a:ea typeface="Calibri"/>
                          <a:cs typeface="Calibri"/>
                          <a:sym typeface="Calibri"/>
                        </a:rPr>
                        <a:t>2017</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1540500">
                <a:tc>
                  <a:txBody>
                    <a:bodyPr/>
                    <a:lstStyle/>
                    <a:p>
                      <a:pPr marL="0" marR="0" lvl="0" indent="0" algn="ctr" rtl="0">
                        <a:lnSpc>
                          <a:spcPct val="150000"/>
                        </a:lnSpc>
                        <a:spcBef>
                          <a:spcPts val="0"/>
                        </a:spcBef>
                        <a:spcAft>
                          <a:spcPts val="0"/>
                        </a:spcAft>
                        <a:buClr>
                          <a:srgbClr val="000000"/>
                        </a:buClr>
                        <a:buSzPts val="2800"/>
                        <a:buFont typeface="Arial"/>
                        <a:buNone/>
                      </a:pPr>
                      <a:r>
                        <a:rPr lang="en-US" sz="2800" u="none" strike="noStrike" cap="none">
                          <a:highlight>
                            <a:srgbClr val="D0D8E8"/>
                          </a:highlight>
                          <a:latin typeface="Calibri"/>
                          <a:ea typeface="Calibri"/>
                          <a:cs typeface="Calibri"/>
                          <a:sym typeface="Calibri"/>
                        </a:rPr>
                        <a:t>7</a:t>
                      </a:r>
                      <a:endParaRPr sz="2800" b="0" i="0" u="none" strike="noStrike" cap="none">
                        <a:solidFill>
                          <a:srgbClr val="000000"/>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2800"/>
                        <a:buFont typeface="Arial"/>
                        <a:buNone/>
                      </a:pPr>
                      <a:r>
                        <a:rPr lang="en-US" sz="2800">
                          <a:solidFill>
                            <a:schemeClr val="dk1"/>
                          </a:solidFill>
                          <a:highlight>
                            <a:srgbClr val="D0D8E8"/>
                          </a:highlight>
                          <a:latin typeface="Calibri"/>
                          <a:ea typeface="Calibri"/>
                          <a:cs typeface="Calibri"/>
                          <a:sym typeface="Calibri"/>
                        </a:rPr>
                        <a:t>Dario Bertero and Pascale Fung. “A first look into a convolutional neural network for speech emotion detection”. In: 2017 IEEE international conference on acoustics, speech and signal processing (ICASSP). IEEE. 2017, pp. 5115–5119. </a:t>
                      </a:r>
                      <a:endParaRPr sz="2800"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D0D8E8"/>
                          </a:highlight>
                          <a:latin typeface="Calibri"/>
                          <a:ea typeface="Calibri"/>
                          <a:cs typeface="Calibri"/>
                          <a:sym typeface="Calibri"/>
                        </a:rPr>
                        <a:t>2017</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1679800">
                <a:tc>
                  <a:txBody>
                    <a:bodyPr/>
                    <a:lstStyle/>
                    <a:p>
                      <a:pPr marL="0" marR="0" lvl="0" indent="0" algn="ctr" rtl="0">
                        <a:lnSpc>
                          <a:spcPct val="150000"/>
                        </a:lnSpc>
                        <a:spcBef>
                          <a:spcPts val="0"/>
                        </a:spcBef>
                        <a:spcAft>
                          <a:spcPts val="0"/>
                        </a:spcAft>
                        <a:buClr>
                          <a:srgbClr val="000000"/>
                        </a:buClr>
                        <a:buSzPts val="2800"/>
                        <a:buFont typeface="Arial"/>
                        <a:buNone/>
                      </a:pPr>
                      <a:r>
                        <a:rPr lang="en-US" sz="2800" u="none" strike="noStrike" cap="none">
                          <a:highlight>
                            <a:srgbClr val="D0D8E8"/>
                          </a:highlight>
                          <a:latin typeface="Calibri"/>
                          <a:ea typeface="Calibri"/>
                          <a:cs typeface="Calibri"/>
                          <a:sym typeface="Calibri"/>
                        </a:rPr>
                        <a:t>8.</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chemeClr val="dk1"/>
                          </a:solidFill>
                          <a:highlight>
                            <a:srgbClr val="E9EDF4"/>
                          </a:highlight>
                          <a:latin typeface="Calibri"/>
                          <a:ea typeface="Calibri"/>
                          <a:cs typeface="Calibri"/>
                          <a:sym typeface="Calibri"/>
                        </a:rPr>
                        <a:t>Moataz MH El Ayadi, Mohamed S Kamel, and Fakhri Karray. “Speech emotion recognition using Gaussian mixture vector autoregressive models”. In: 2007 IEEE International Conference on Acoustics, Speech and Signal Processing-ICASSP’07. Vol. 4. IEEE. 2007, pp. IV–957. </a:t>
                      </a:r>
                      <a:endParaRPr sz="2800" i="1">
                        <a:solidFill>
                          <a:schemeClr val="dk1"/>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D0D8E8"/>
                          </a:highlight>
                          <a:latin typeface="Calibri"/>
                          <a:ea typeface="Calibri"/>
                          <a:cs typeface="Calibri"/>
                          <a:sym typeface="Calibri"/>
                        </a:rPr>
                        <a:t>20</a:t>
                      </a:r>
                      <a:r>
                        <a:rPr lang="en-US" sz="2800">
                          <a:highlight>
                            <a:srgbClr val="D0D8E8"/>
                          </a:highlight>
                          <a:latin typeface="Calibri"/>
                          <a:ea typeface="Calibri"/>
                          <a:cs typeface="Calibri"/>
                          <a:sym typeface="Calibri"/>
                        </a:rPr>
                        <a:t>07</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1479b6eeafb_3_28"/>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0" name="Google Shape;910;g1479b6eeafb_3_2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1" name="Google Shape;911;g1479b6eeafb_3_2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2" name="Google Shape;912;g1479b6eeafb_3_2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3" name="Google Shape;913;g1479b6eeafb_3_2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14" name="Google Shape;914;g1479b6eeafb_3_28"/>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915" name="Google Shape;915;g1479b6eeafb_3_28"/>
          <p:cNvSpPr txBox="1"/>
          <p:nvPr/>
        </p:nvSpPr>
        <p:spPr>
          <a:xfrm>
            <a:off x="5150462"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References</a:t>
            </a:r>
            <a:endParaRPr sz="1400" b="0" i="0" u="none" strike="noStrike" cap="none">
              <a:solidFill>
                <a:srgbClr val="000000"/>
              </a:solidFill>
              <a:latin typeface="Arial"/>
              <a:ea typeface="Arial"/>
              <a:cs typeface="Arial"/>
              <a:sym typeface="Arial"/>
            </a:endParaRPr>
          </a:p>
        </p:txBody>
      </p:sp>
      <p:sp>
        <p:nvSpPr>
          <p:cNvPr id="916" name="Google Shape;916;g1479b6eeafb_3_28"/>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917" name="Google Shape;917;g1479b6eeafb_3_28"/>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18" name="Google Shape;918;g1479b6eeafb_3_28"/>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919" name="Google Shape;919;g1479b6eeafb_3_28"/>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51</a:t>
            </a:fld>
            <a:endParaRPr sz="1400" b="0" i="0" u="none" strike="noStrike" cap="none">
              <a:solidFill>
                <a:srgbClr val="000000"/>
              </a:solidFill>
              <a:latin typeface="Arial"/>
              <a:ea typeface="Arial"/>
              <a:cs typeface="Arial"/>
              <a:sym typeface="Arial"/>
            </a:endParaRPr>
          </a:p>
        </p:txBody>
      </p:sp>
      <p:graphicFrame>
        <p:nvGraphicFramePr>
          <p:cNvPr id="920" name="Google Shape;920;g1479b6eeafb_3_28"/>
          <p:cNvGraphicFramePr/>
          <p:nvPr/>
        </p:nvGraphicFramePr>
        <p:xfrm>
          <a:off x="1056150" y="1449612"/>
          <a:ext cx="3000000" cy="3000000"/>
        </p:xfrm>
        <a:graphic>
          <a:graphicData uri="http://schemas.openxmlformats.org/drawingml/2006/table">
            <a:tbl>
              <a:tblPr>
                <a:noFill/>
                <a:tableStyleId>{8C4E6D25-35EB-4DD8-8006-31BF712051F4}</a:tableStyleId>
              </a:tblPr>
              <a:tblGrid>
                <a:gridCol w="1055475">
                  <a:extLst>
                    <a:ext uri="{9D8B030D-6E8A-4147-A177-3AD203B41FA5}">
                      <a16:colId xmlns:a16="http://schemas.microsoft.com/office/drawing/2014/main" val="20000"/>
                    </a:ext>
                  </a:extLst>
                </a:gridCol>
                <a:gridCol w="15668175">
                  <a:extLst>
                    <a:ext uri="{9D8B030D-6E8A-4147-A177-3AD203B41FA5}">
                      <a16:colId xmlns:a16="http://schemas.microsoft.com/office/drawing/2014/main" val="20001"/>
                    </a:ext>
                  </a:extLst>
                </a:gridCol>
                <a:gridCol w="1268250">
                  <a:extLst>
                    <a:ext uri="{9D8B030D-6E8A-4147-A177-3AD203B41FA5}">
                      <a16:colId xmlns:a16="http://schemas.microsoft.com/office/drawing/2014/main" val="20002"/>
                    </a:ext>
                  </a:extLst>
                </a:gridCol>
              </a:tblGrid>
              <a:tr h="795025">
                <a:tc>
                  <a:txBody>
                    <a:bodyPr/>
                    <a:lstStyle/>
                    <a:p>
                      <a:pPr marL="0" marR="0" lvl="0" indent="0" algn="l"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Author, Title of paper, Journal</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Year</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141875">
                <a:tc>
                  <a:txBody>
                    <a:bodyPr/>
                    <a:lstStyle/>
                    <a:p>
                      <a:pPr marL="0" marR="0" lvl="0" indent="0" algn="ctr" rtl="0">
                        <a:lnSpc>
                          <a:spcPct val="150000"/>
                        </a:lnSpc>
                        <a:spcBef>
                          <a:spcPts val="0"/>
                        </a:spcBef>
                        <a:spcAft>
                          <a:spcPts val="0"/>
                        </a:spcAft>
                        <a:buClr>
                          <a:srgbClr val="000000"/>
                        </a:buClr>
                        <a:buSzPts val="2800"/>
                        <a:buFont typeface="Calibri"/>
                        <a:buNone/>
                      </a:pPr>
                      <a:r>
                        <a:rPr lang="en-US" sz="2800">
                          <a:latin typeface="Calibri"/>
                          <a:ea typeface="Calibri"/>
                          <a:cs typeface="Calibri"/>
                          <a:sym typeface="Calibri"/>
                        </a:rPr>
                        <a:t>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i="1">
                          <a:solidFill>
                            <a:schemeClr val="dk1"/>
                          </a:solidFill>
                          <a:latin typeface="Calibri"/>
                          <a:ea typeface="Calibri"/>
                          <a:cs typeface="Calibri"/>
                          <a:sym typeface="Calibri"/>
                        </a:rPr>
                        <a:t>John Gideon et al. “Progressive neural networks for transfer learning in emotion recognition”. In: arXiv preprint arXiv:1706.03256 (2017).</a:t>
                      </a:r>
                      <a:endParaRPr sz="2800" u="none" strike="noStrike" cap="none">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20</a:t>
                      </a:r>
                      <a:r>
                        <a:rPr lang="en-US" sz="2800">
                          <a:latin typeface="Calibri"/>
                          <a:ea typeface="Calibri"/>
                          <a:cs typeface="Calibri"/>
                          <a:sym typeface="Calibri"/>
                        </a:rPr>
                        <a:t>17</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1389750">
                <a:tc>
                  <a:txBody>
                    <a:bodyPr/>
                    <a:lstStyle/>
                    <a:p>
                      <a:pPr marL="0" marR="0" lvl="0" indent="0" algn="ctr" rtl="0">
                        <a:lnSpc>
                          <a:spcPct val="150000"/>
                        </a:lnSpc>
                        <a:spcBef>
                          <a:spcPts val="0"/>
                        </a:spcBef>
                        <a:spcAft>
                          <a:spcPts val="0"/>
                        </a:spcAft>
                        <a:buClr>
                          <a:srgbClr val="000000"/>
                        </a:buClr>
                        <a:buSzPts val="2800"/>
                        <a:buFont typeface="Calibri"/>
                        <a:buNone/>
                      </a:pPr>
                      <a:r>
                        <a:rPr lang="en-US" sz="2800">
                          <a:latin typeface="Calibri"/>
                          <a:ea typeface="Calibri"/>
                          <a:cs typeface="Calibri"/>
                          <a:sym typeface="Calibri"/>
                        </a:rPr>
                        <a:t>10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rgbClr val="222222"/>
                          </a:solidFill>
                          <a:highlight>
                            <a:srgbClr val="E9EDF4"/>
                          </a:highlight>
                          <a:latin typeface="Calibri"/>
                          <a:ea typeface="Calibri"/>
                          <a:cs typeface="Calibri"/>
                          <a:sym typeface="Calibri"/>
                        </a:rPr>
                        <a:t> Ian Goodfellow et al. “Generative adversarial nets”. In: Advances in neural information processing systems 27 (2014). </a:t>
                      </a:r>
                      <a:endParaRPr sz="2800" i="1" u="none" strike="noStrike" cap="none">
                        <a:solidFill>
                          <a:srgbClr val="222222"/>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800" u="none" strike="noStrike" cap="none">
                          <a:latin typeface="Calibri"/>
                          <a:ea typeface="Calibri"/>
                          <a:cs typeface="Calibri"/>
                          <a:sym typeface="Calibri"/>
                        </a:rPr>
                        <a:t>201</a:t>
                      </a:r>
                      <a:r>
                        <a:rPr lang="en-US" sz="2800">
                          <a:latin typeface="Calibri"/>
                          <a:ea typeface="Calibri"/>
                          <a:cs typeface="Calibri"/>
                          <a:sym typeface="Calibri"/>
                        </a:rPr>
                        <a:t>4</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1514450">
                <a:tc>
                  <a:txBody>
                    <a:bodyPr/>
                    <a:lstStyle/>
                    <a:p>
                      <a:pPr marL="0" marR="0" lvl="0" indent="0" algn="ctr" rtl="0">
                        <a:lnSpc>
                          <a:spcPct val="150000"/>
                        </a:lnSpc>
                        <a:spcBef>
                          <a:spcPts val="0"/>
                        </a:spcBef>
                        <a:spcAft>
                          <a:spcPts val="0"/>
                        </a:spcAft>
                        <a:buClr>
                          <a:srgbClr val="000000"/>
                        </a:buClr>
                        <a:buSzPts val="2800"/>
                        <a:buFont typeface="Arial"/>
                        <a:buNone/>
                      </a:pPr>
                      <a:r>
                        <a:rPr lang="en-US" sz="2800">
                          <a:highlight>
                            <a:srgbClr val="D0D8E8"/>
                          </a:highlight>
                          <a:latin typeface="Calibri"/>
                          <a:ea typeface="Calibri"/>
                          <a:cs typeface="Calibri"/>
                          <a:sym typeface="Calibri"/>
                        </a:rPr>
                        <a:t>11</a:t>
                      </a:r>
                      <a:endParaRPr sz="2800" b="0" i="0" u="none" strike="noStrike" cap="none">
                        <a:solidFill>
                          <a:srgbClr val="000000"/>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2800"/>
                        <a:buFont typeface="Arial"/>
                        <a:buNone/>
                      </a:pPr>
                      <a:r>
                        <a:rPr lang="en-US" sz="2800">
                          <a:solidFill>
                            <a:schemeClr val="dk1"/>
                          </a:solidFill>
                          <a:highlight>
                            <a:srgbClr val="D0D8E8"/>
                          </a:highlight>
                          <a:latin typeface="Calibri"/>
                          <a:ea typeface="Calibri"/>
                          <a:cs typeface="Calibri"/>
                          <a:sym typeface="Calibri"/>
                        </a:rPr>
                        <a:t>Kun Han, Dong Yu, and Ivan Tashev. “Speech emotion recognition using deep neural network and extreme learning machine”. In: Interspeech 2014. </a:t>
                      </a:r>
                      <a:endParaRPr sz="2800"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D0D8E8"/>
                          </a:highlight>
                          <a:latin typeface="Calibri"/>
                          <a:ea typeface="Calibri"/>
                          <a:cs typeface="Calibri"/>
                          <a:sym typeface="Calibri"/>
                        </a:rPr>
                        <a:t>201</a:t>
                      </a:r>
                      <a:r>
                        <a:rPr lang="en-US" sz="2800">
                          <a:highlight>
                            <a:srgbClr val="D0D8E8"/>
                          </a:highlight>
                          <a:latin typeface="Calibri"/>
                          <a:ea typeface="Calibri"/>
                          <a:cs typeface="Calibri"/>
                          <a:sym typeface="Calibri"/>
                        </a:rPr>
                        <a:t>4</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1651425">
                <a:tc>
                  <a:txBody>
                    <a:bodyPr/>
                    <a:lstStyle/>
                    <a:p>
                      <a:pPr marL="0" marR="0" lvl="0" indent="0" algn="ctr" rtl="0">
                        <a:lnSpc>
                          <a:spcPct val="150000"/>
                        </a:lnSpc>
                        <a:spcBef>
                          <a:spcPts val="0"/>
                        </a:spcBef>
                        <a:spcAft>
                          <a:spcPts val="0"/>
                        </a:spcAft>
                        <a:buClr>
                          <a:srgbClr val="000000"/>
                        </a:buClr>
                        <a:buSzPts val="2800"/>
                        <a:buFont typeface="Arial"/>
                        <a:buNone/>
                      </a:pPr>
                      <a:r>
                        <a:rPr lang="en-US" sz="2800">
                          <a:highlight>
                            <a:srgbClr val="D0D8E8"/>
                          </a:highlight>
                          <a:latin typeface="Calibri"/>
                          <a:ea typeface="Calibri"/>
                          <a:cs typeface="Calibri"/>
                          <a:sym typeface="Calibri"/>
                        </a:rPr>
                        <a:t>12</a:t>
                      </a:r>
                      <a:r>
                        <a:rPr lang="en-US" sz="2800" u="none" strike="noStrike" cap="none">
                          <a:highlight>
                            <a:srgbClr val="D0D8E8"/>
                          </a:highlight>
                          <a:latin typeface="Calibri"/>
                          <a:ea typeface="Calibri"/>
                          <a:cs typeface="Calibri"/>
                          <a:sym typeface="Calibri"/>
                        </a:rPr>
                        <a:t>.</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chemeClr val="dk1"/>
                          </a:solidFill>
                          <a:highlight>
                            <a:srgbClr val="E9EDF4"/>
                          </a:highlight>
                          <a:latin typeface="Calibri"/>
                          <a:ea typeface="Calibri"/>
                          <a:cs typeface="Calibri"/>
                          <a:sym typeface="Calibri"/>
                        </a:rPr>
                        <a:t>S Kavitha et al. “Speech Emotion Recognition Using Different Activation Function”. In: 2021 International Conference on Advancements in Electrical, Electronics, Communication, Computing and Automation (ICAECA). IEEE. 2021, pp. 1– 5. </a:t>
                      </a:r>
                      <a:endParaRPr sz="2800" i="1">
                        <a:solidFill>
                          <a:schemeClr val="dk1"/>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D0D8E8"/>
                          </a:highlight>
                          <a:latin typeface="Calibri"/>
                          <a:ea typeface="Calibri"/>
                          <a:cs typeface="Calibri"/>
                          <a:sym typeface="Calibri"/>
                        </a:rPr>
                        <a:t>20</a:t>
                      </a:r>
                      <a:r>
                        <a:rPr lang="en-US" sz="2800">
                          <a:highlight>
                            <a:srgbClr val="D0D8E8"/>
                          </a:highlight>
                          <a:latin typeface="Calibri"/>
                          <a:ea typeface="Calibri"/>
                          <a:cs typeface="Calibri"/>
                          <a:sym typeface="Calibri"/>
                        </a:rPr>
                        <a:t>21</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1651425">
                <a:tc>
                  <a:txBody>
                    <a:bodyPr/>
                    <a:lstStyle/>
                    <a:p>
                      <a:pPr marL="0" marR="0" lvl="0" indent="0" algn="ctr" rtl="0">
                        <a:lnSpc>
                          <a:spcPct val="150000"/>
                        </a:lnSpc>
                        <a:spcBef>
                          <a:spcPts val="0"/>
                        </a:spcBef>
                        <a:spcAft>
                          <a:spcPts val="0"/>
                        </a:spcAft>
                        <a:buNone/>
                      </a:pPr>
                      <a:r>
                        <a:rPr lang="en-US" sz="2800">
                          <a:highlight>
                            <a:srgbClr val="D0D8E8"/>
                          </a:highlight>
                          <a:latin typeface="Calibri"/>
                          <a:ea typeface="Calibri"/>
                          <a:cs typeface="Calibri"/>
                          <a:sym typeface="Calibri"/>
                        </a:rPr>
                        <a:t>13.</a:t>
                      </a:r>
                      <a:endParaRPr sz="2800">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15000"/>
                        </a:lnSpc>
                        <a:spcBef>
                          <a:spcPts val="0"/>
                        </a:spcBef>
                        <a:spcAft>
                          <a:spcPts val="0"/>
                        </a:spcAft>
                        <a:buNone/>
                      </a:pPr>
                      <a:r>
                        <a:rPr lang="en-US" sz="2800" i="1">
                          <a:solidFill>
                            <a:schemeClr val="dk1"/>
                          </a:solidFill>
                          <a:latin typeface="Calibri"/>
                          <a:ea typeface="Calibri"/>
                          <a:cs typeface="Calibri"/>
                          <a:sym typeface="Calibri"/>
                        </a:rPr>
                        <a:t>Ruhul Amin Khalil et al. “Speech Emotion Recognition Using Deep Learning Techniques: A Review”. In: IEEE Access 7 (2019), pp. 117327–117345. doi: 10.1109/ ACCESS.2019.2936124.</a:t>
                      </a:r>
                      <a:endParaRPr sz="2800" i="1">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None/>
                      </a:pPr>
                      <a:r>
                        <a:rPr lang="en-US" sz="2800">
                          <a:highlight>
                            <a:srgbClr val="D0D8E8"/>
                          </a:highlight>
                          <a:latin typeface="Calibri"/>
                          <a:ea typeface="Calibri"/>
                          <a:cs typeface="Calibri"/>
                          <a:sym typeface="Calibri"/>
                        </a:rPr>
                        <a:t>2019</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g144a3bbe9ed_1_15"/>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6" name="Google Shape;926;g144a3bbe9ed_1_15"/>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7" name="Google Shape;927;g144a3bbe9ed_1_15"/>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8" name="Google Shape;928;g144a3bbe9ed_1_15"/>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29" name="Google Shape;929;g144a3bbe9ed_1_15"/>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30" name="Google Shape;930;g144a3bbe9ed_1_15"/>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931" name="Google Shape;931;g144a3bbe9ed_1_15"/>
          <p:cNvSpPr txBox="1"/>
          <p:nvPr/>
        </p:nvSpPr>
        <p:spPr>
          <a:xfrm>
            <a:off x="5150462"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References</a:t>
            </a:r>
            <a:endParaRPr sz="1400" b="0" i="0" u="none" strike="noStrike" cap="none">
              <a:solidFill>
                <a:srgbClr val="000000"/>
              </a:solidFill>
              <a:latin typeface="Arial"/>
              <a:ea typeface="Arial"/>
              <a:cs typeface="Arial"/>
              <a:sym typeface="Arial"/>
            </a:endParaRPr>
          </a:p>
        </p:txBody>
      </p:sp>
      <p:sp>
        <p:nvSpPr>
          <p:cNvPr id="932" name="Google Shape;932;g144a3bbe9ed_1_15"/>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933" name="Google Shape;933;g144a3bbe9ed_1_15"/>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34" name="Google Shape;934;g144a3bbe9ed_1_15"/>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935" name="Google Shape;935;g144a3bbe9ed_1_15"/>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52</a:t>
            </a:fld>
            <a:endParaRPr sz="1400" b="0" i="0" u="none" strike="noStrike" cap="none">
              <a:solidFill>
                <a:srgbClr val="000000"/>
              </a:solidFill>
              <a:latin typeface="Arial"/>
              <a:ea typeface="Arial"/>
              <a:cs typeface="Arial"/>
              <a:sym typeface="Arial"/>
            </a:endParaRPr>
          </a:p>
        </p:txBody>
      </p:sp>
      <p:graphicFrame>
        <p:nvGraphicFramePr>
          <p:cNvPr id="936" name="Google Shape;936;g144a3bbe9ed_1_15"/>
          <p:cNvGraphicFramePr/>
          <p:nvPr/>
        </p:nvGraphicFramePr>
        <p:xfrm>
          <a:off x="1056150" y="1449612"/>
          <a:ext cx="3000000" cy="3000000"/>
        </p:xfrm>
        <a:graphic>
          <a:graphicData uri="http://schemas.openxmlformats.org/drawingml/2006/table">
            <a:tbl>
              <a:tblPr>
                <a:noFill/>
                <a:tableStyleId>{8C4E6D25-35EB-4DD8-8006-31BF712051F4}</a:tableStyleId>
              </a:tblPr>
              <a:tblGrid>
                <a:gridCol w="1055475">
                  <a:extLst>
                    <a:ext uri="{9D8B030D-6E8A-4147-A177-3AD203B41FA5}">
                      <a16:colId xmlns:a16="http://schemas.microsoft.com/office/drawing/2014/main" val="20000"/>
                    </a:ext>
                  </a:extLst>
                </a:gridCol>
                <a:gridCol w="15668175">
                  <a:extLst>
                    <a:ext uri="{9D8B030D-6E8A-4147-A177-3AD203B41FA5}">
                      <a16:colId xmlns:a16="http://schemas.microsoft.com/office/drawing/2014/main" val="20001"/>
                    </a:ext>
                  </a:extLst>
                </a:gridCol>
                <a:gridCol w="1268250">
                  <a:extLst>
                    <a:ext uri="{9D8B030D-6E8A-4147-A177-3AD203B41FA5}">
                      <a16:colId xmlns:a16="http://schemas.microsoft.com/office/drawing/2014/main" val="20002"/>
                    </a:ext>
                  </a:extLst>
                </a:gridCol>
              </a:tblGrid>
              <a:tr h="795025">
                <a:tc>
                  <a:txBody>
                    <a:bodyPr/>
                    <a:lstStyle/>
                    <a:p>
                      <a:pPr marL="0" marR="0" lvl="0" indent="0" algn="l"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Author, Title of paper, Journal</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Year</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141875">
                <a:tc>
                  <a:txBody>
                    <a:bodyPr/>
                    <a:lstStyle/>
                    <a:p>
                      <a:pPr marL="0" marR="0" lvl="0" indent="0" algn="ctr" rtl="0">
                        <a:lnSpc>
                          <a:spcPct val="150000"/>
                        </a:lnSpc>
                        <a:spcBef>
                          <a:spcPts val="0"/>
                        </a:spcBef>
                        <a:spcAft>
                          <a:spcPts val="0"/>
                        </a:spcAft>
                        <a:buClr>
                          <a:srgbClr val="000000"/>
                        </a:buClr>
                        <a:buSzPts val="2800"/>
                        <a:buFont typeface="Calibri"/>
                        <a:buNone/>
                      </a:pPr>
                      <a:r>
                        <a:rPr lang="en-US" sz="2800">
                          <a:latin typeface="Calibri"/>
                          <a:ea typeface="Calibri"/>
                          <a:cs typeface="Calibri"/>
                          <a:sym typeface="Calibri"/>
                        </a:rPr>
                        <a:t>14.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i="1">
                          <a:solidFill>
                            <a:schemeClr val="dk1"/>
                          </a:solidFill>
                          <a:latin typeface="Calibri"/>
                          <a:ea typeface="Calibri"/>
                          <a:cs typeface="Calibri"/>
                          <a:sym typeface="Calibri"/>
                        </a:rPr>
                        <a:t>Giovanni Mariani et al. “Bagan: Data augmentation with balancing gan”. In: arXiv preprint arXiv:1803.09655 (2018).</a:t>
                      </a:r>
                      <a:endParaRPr sz="2800" u="none" strike="noStrike" cap="none">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20</a:t>
                      </a:r>
                      <a:r>
                        <a:rPr lang="en-US" sz="2800">
                          <a:latin typeface="Calibri"/>
                          <a:ea typeface="Calibri"/>
                          <a:cs typeface="Calibri"/>
                          <a:sym typeface="Calibri"/>
                        </a:rPr>
                        <a:t>18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1389750">
                <a:tc>
                  <a:txBody>
                    <a:bodyPr/>
                    <a:lstStyle/>
                    <a:p>
                      <a:pPr marL="0" marR="0" lvl="0" indent="0" algn="ctr" rtl="0">
                        <a:lnSpc>
                          <a:spcPct val="150000"/>
                        </a:lnSpc>
                        <a:spcBef>
                          <a:spcPts val="0"/>
                        </a:spcBef>
                        <a:spcAft>
                          <a:spcPts val="0"/>
                        </a:spcAft>
                        <a:buClr>
                          <a:srgbClr val="000000"/>
                        </a:buClr>
                        <a:buSzPts val="2800"/>
                        <a:buFont typeface="Calibri"/>
                        <a:buNone/>
                      </a:pPr>
                      <a:r>
                        <a:rPr lang="en-US" sz="2800">
                          <a:latin typeface="Calibri"/>
                          <a:ea typeface="Calibri"/>
                          <a:cs typeface="Calibri"/>
                          <a:sym typeface="Calibri"/>
                        </a:rPr>
                        <a:t>15.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rgbClr val="222222"/>
                          </a:solidFill>
                          <a:highlight>
                            <a:srgbClr val="E9EDF4"/>
                          </a:highlight>
                          <a:latin typeface="Calibri"/>
                          <a:ea typeface="Calibri"/>
                          <a:cs typeface="Calibri"/>
                          <a:sym typeface="Calibri"/>
                        </a:rPr>
                        <a:t> Tin Lay Nwe, Say Wei Foo, and Liyanage C De Silva. “Speech emotion recognition using hidden Markov models”. In: Speech communication 41.4 (2003), pp. 603–623. </a:t>
                      </a:r>
                      <a:endParaRPr sz="2800" i="1" u="none" strike="noStrike" cap="none">
                        <a:solidFill>
                          <a:srgbClr val="222222"/>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800" u="none" strike="noStrike" cap="none">
                          <a:latin typeface="Calibri"/>
                          <a:ea typeface="Calibri"/>
                          <a:cs typeface="Calibri"/>
                          <a:sym typeface="Calibri"/>
                        </a:rPr>
                        <a:t>20</a:t>
                      </a:r>
                      <a:r>
                        <a:rPr lang="en-US" sz="2800">
                          <a:latin typeface="Calibri"/>
                          <a:ea typeface="Calibri"/>
                          <a:cs typeface="Calibri"/>
                          <a:sym typeface="Calibri"/>
                        </a:rPr>
                        <a:t>03</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1514450">
                <a:tc>
                  <a:txBody>
                    <a:bodyPr/>
                    <a:lstStyle/>
                    <a:p>
                      <a:pPr marL="0" marR="0" lvl="0" indent="0" algn="ctr" rtl="0">
                        <a:lnSpc>
                          <a:spcPct val="150000"/>
                        </a:lnSpc>
                        <a:spcBef>
                          <a:spcPts val="0"/>
                        </a:spcBef>
                        <a:spcAft>
                          <a:spcPts val="0"/>
                        </a:spcAft>
                        <a:buClr>
                          <a:srgbClr val="000000"/>
                        </a:buClr>
                        <a:buSzPts val="2800"/>
                        <a:buFont typeface="Arial"/>
                        <a:buNone/>
                      </a:pPr>
                      <a:r>
                        <a:rPr lang="en-US" sz="2800">
                          <a:highlight>
                            <a:srgbClr val="D0D8E8"/>
                          </a:highlight>
                          <a:latin typeface="Calibri"/>
                          <a:ea typeface="Calibri"/>
                          <a:cs typeface="Calibri"/>
                          <a:sym typeface="Calibri"/>
                        </a:rPr>
                        <a:t>16.</a:t>
                      </a:r>
                      <a:endParaRPr sz="2800" b="0" i="0" u="none" strike="noStrike" cap="none">
                        <a:solidFill>
                          <a:srgbClr val="000000"/>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2800"/>
                        <a:buFont typeface="Arial"/>
                        <a:buNone/>
                      </a:pPr>
                      <a:r>
                        <a:rPr lang="en-US" sz="2800">
                          <a:solidFill>
                            <a:schemeClr val="dk1"/>
                          </a:solidFill>
                          <a:highlight>
                            <a:srgbClr val="D0D8E8"/>
                          </a:highlight>
                          <a:latin typeface="Calibri"/>
                          <a:ea typeface="Calibri"/>
                          <a:cs typeface="Calibri"/>
                          <a:sym typeface="Calibri"/>
                        </a:rPr>
                        <a:t>M Parimala et al. “Spatiotemporal-based sentiment analysis on tweets for risk assessment of event using deep learning approach”. In: Software: Practice and Experience 51.3 (2021), pp. 550–570</a:t>
                      </a:r>
                      <a:endParaRPr sz="2800"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D0D8E8"/>
                          </a:highlight>
                          <a:latin typeface="Calibri"/>
                          <a:ea typeface="Calibri"/>
                          <a:cs typeface="Calibri"/>
                          <a:sym typeface="Calibri"/>
                        </a:rPr>
                        <a:t>20</a:t>
                      </a:r>
                      <a:r>
                        <a:rPr lang="en-US" sz="2800">
                          <a:highlight>
                            <a:srgbClr val="D0D8E8"/>
                          </a:highlight>
                          <a:latin typeface="Calibri"/>
                          <a:ea typeface="Calibri"/>
                          <a:cs typeface="Calibri"/>
                          <a:sym typeface="Calibri"/>
                        </a:rPr>
                        <a:t>21</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1651425">
                <a:tc>
                  <a:txBody>
                    <a:bodyPr/>
                    <a:lstStyle/>
                    <a:p>
                      <a:pPr marL="0" marR="0" lvl="0" indent="0" algn="ctr" rtl="0">
                        <a:lnSpc>
                          <a:spcPct val="150000"/>
                        </a:lnSpc>
                        <a:spcBef>
                          <a:spcPts val="0"/>
                        </a:spcBef>
                        <a:spcAft>
                          <a:spcPts val="0"/>
                        </a:spcAft>
                        <a:buClr>
                          <a:srgbClr val="000000"/>
                        </a:buClr>
                        <a:buSzPts val="2800"/>
                        <a:buFont typeface="Arial"/>
                        <a:buNone/>
                      </a:pPr>
                      <a:r>
                        <a:rPr lang="en-US" sz="2800">
                          <a:highlight>
                            <a:srgbClr val="E9EDF4"/>
                          </a:highlight>
                          <a:latin typeface="Calibri"/>
                          <a:ea typeface="Calibri"/>
                          <a:cs typeface="Calibri"/>
                          <a:sym typeface="Calibri"/>
                        </a:rPr>
                        <a:t>17</a:t>
                      </a:r>
                      <a:r>
                        <a:rPr lang="en-US" sz="2800" u="none" strike="noStrike" cap="none">
                          <a:highlight>
                            <a:srgbClr val="E9EDF4"/>
                          </a:highlight>
                          <a:latin typeface="Calibri"/>
                          <a:ea typeface="Calibri"/>
                          <a:cs typeface="Calibri"/>
                          <a:sym typeface="Calibri"/>
                        </a:rPr>
                        <a:t>.</a:t>
                      </a:r>
                      <a:endParaRPr sz="2800" u="none" strike="noStrike" cap="none">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chemeClr val="dk1"/>
                          </a:solidFill>
                          <a:highlight>
                            <a:srgbClr val="E9EDF4"/>
                          </a:highlight>
                          <a:latin typeface="Calibri"/>
                          <a:ea typeface="Calibri"/>
                          <a:cs typeface="Calibri"/>
                          <a:sym typeface="Calibri"/>
                        </a:rPr>
                        <a:t>Alec Radford, Luke Metz, and Soumith Chintala. “Unsupervised representation learning with deep convolutional generative adversarial networks”. In: arXiv preprint arXiv:1511.06434 (2015).</a:t>
                      </a:r>
                      <a:endParaRPr sz="2800" i="1">
                        <a:solidFill>
                          <a:schemeClr val="dk1"/>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E9EDF4"/>
                          </a:highlight>
                          <a:latin typeface="Calibri"/>
                          <a:ea typeface="Calibri"/>
                          <a:cs typeface="Calibri"/>
                          <a:sym typeface="Calibri"/>
                        </a:rPr>
                        <a:t>20</a:t>
                      </a:r>
                      <a:r>
                        <a:rPr lang="en-US" sz="2800">
                          <a:highlight>
                            <a:srgbClr val="E9EDF4"/>
                          </a:highlight>
                          <a:latin typeface="Calibri"/>
                          <a:ea typeface="Calibri"/>
                          <a:cs typeface="Calibri"/>
                          <a:sym typeface="Calibri"/>
                        </a:rPr>
                        <a:t>15</a:t>
                      </a:r>
                      <a:endParaRPr sz="2800" u="none" strike="noStrike" cap="none">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1651425">
                <a:tc>
                  <a:txBody>
                    <a:bodyPr/>
                    <a:lstStyle/>
                    <a:p>
                      <a:pPr marL="0" marR="0" lvl="0" indent="0" algn="ctr" rtl="0">
                        <a:lnSpc>
                          <a:spcPct val="150000"/>
                        </a:lnSpc>
                        <a:spcBef>
                          <a:spcPts val="0"/>
                        </a:spcBef>
                        <a:spcAft>
                          <a:spcPts val="0"/>
                        </a:spcAft>
                        <a:buNone/>
                      </a:pPr>
                      <a:r>
                        <a:rPr lang="en-US" sz="2800">
                          <a:highlight>
                            <a:srgbClr val="D0D8E8"/>
                          </a:highlight>
                          <a:latin typeface="Calibri"/>
                          <a:ea typeface="Calibri"/>
                          <a:cs typeface="Calibri"/>
                          <a:sym typeface="Calibri"/>
                        </a:rPr>
                        <a:t>18.</a:t>
                      </a:r>
                      <a:endParaRPr sz="2800">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15000"/>
                        </a:lnSpc>
                        <a:spcBef>
                          <a:spcPts val="0"/>
                        </a:spcBef>
                        <a:spcAft>
                          <a:spcPts val="0"/>
                        </a:spcAft>
                        <a:buNone/>
                      </a:pPr>
                      <a:r>
                        <a:rPr lang="en-US" sz="2800" i="1">
                          <a:solidFill>
                            <a:schemeClr val="dk1"/>
                          </a:solidFill>
                          <a:latin typeface="Calibri"/>
                          <a:ea typeface="Calibri"/>
                          <a:cs typeface="Calibri"/>
                          <a:sym typeface="Calibri"/>
                        </a:rPr>
                        <a:t>Anisha P Rodrigues et al. “Real-time twitter spam detection and sentiment analysis using machine learning and deep learning techniques”. In: Computational Intelligence and Neuroscience 2022 (2022). </a:t>
                      </a:r>
                      <a:endParaRPr sz="2800" i="1">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None/>
                      </a:pPr>
                      <a:r>
                        <a:rPr lang="en-US" sz="2800">
                          <a:highlight>
                            <a:srgbClr val="D0D8E8"/>
                          </a:highlight>
                          <a:latin typeface="Calibri"/>
                          <a:ea typeface="Calibri"/>
                          <a:cs typeface="Calibri"/>
                          <a:sym typeface="Calibri"/>
                        </a:rPr>
                        <a:t>2022</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g144a3bbe9ed_1_30"/>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2" name="Google Shape;942;g144a3bbe9ed_1_3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3" name="Google Shape;943;g144a3bbe9ed_1_3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4" name="Google Shape;944;g144a3bbe9ed_1_3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5" name="Google Shape;945;g144a3bbe9ed_1_3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46" name="Google Shape;946;g144a3bbe9ed_1_3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947" name="Google Shape;947;g144a3bbe9ed_1_30"/>
          <p:cNvSpPr txBox="1"/>
          <p:nvPr/>
        </p:nvSpPr>
        <p:spPr>
          <a:xfrm>
            <a:off x="5150462"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References</a:t>
            </a:r>
            <a:endParaRPr sz="1400" b="0" i="0" u="none" strike="noStrike" cap="none">
              <a:solidFill>
                <a:srgbClr val="000000"/>
              </a:solidFill>
              <a:latin typeface="Arial"/>
              <a:ea typeface="Arial"/>
              <a:cs typeface="Arial"/>
              <a:sym typeface="Arial"/>
            </a:endParaRPr>
          </a:p>
        </p:txBody>
      </p:sp>
      <p:sp>
        <p:nvSpPr>
          <p:cNvPr id="948" name="Google Shape;948;g144a3bbe9ed_1_3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949" name="Google Shape;949;g144a3bbe9ed_1_3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50" name="Google Shape;950;g144a3bbe9ed_1_3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951" name="Google Shape;951;g144a3bbe9ed_1_3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53</a:t>
            </a:fld>
            <a:endParaRPr sz="1400" b="0" i="0" u="none" strike="noStrike" cap="none">
              <a:solidFill>
                <a:srgbClr val="000000"/>
              </a:solidFill>
              <a:latin typeface="Arial"/>
              <a:ea typeface="Arial"/>
              <a:cs typeface="Arial"/>
              <a:sym typeface="Arial"/>
            </a:endParaRPr>
          </a:p>
        </p:txBody>
      </p:sp>
      <p:graphicFrame>
        <p:nvGraphicFramePr>
          <p:cNvPr id="952" name="Google Shape;952;g144a3bbe9ed_1_30"/>
          <p:cNvGraphicFramePr/>
          <p:nvPr/>
        </p:nvGraphicFramePr>
        <p:xfrm>
          <a:off x="1056150" y="1449612"/>
          <a:ext cx="3000000" cy="3000000"/>
        </p:xfrm>
        <a:graphic>
          <a:graphicData uri="http://schemas.openxmlformats.org/drawingml/2006/table">
            <a:tbl>
              <a:tblPr>
                <a:noFill/>
                <a:tableStyleId>{8C4E6D25-35EB-4DD8-8006-31BF712051F4}</a:tableStyleId>
              </a:tblPr>
              <a:tblGrid>
                <a:gridCol w="1055475">
                  <a:extLst>
                    <a:ext uri="{9D8B030D-6E8A-4147-A177-3AD203B41FA5}">
                      <a16:colId xmlns:a16="http://schemas.microsoft.com/office/drawing/2014/main" val="20000"/>
                    </a:ext>
                  </a:extLst>
                </a:gridCol>
                <a:gridCol w="15668175">
                  <a:extLst>
                    <a:ext uri="{9D8B030D-6E8A-4147-A177-3AD203B41FA5}">
                      <a16:colId xmlns:a16="http://schemas.microsoft.com/office/drawing/2014/main" val="20001"/>
                    </a:ext>
                  </a:extLst>
                </a:gridCol>
                <a:gridCol w="1268250">
                  <a:extLst>
                    <a:ext uri="{9D8B030D-6E8A-4147-A177-3AD203B41FA5}">
                      <a16:colId xmlns:a16="http://schemas.microsoft.com/office/drawing/2014/main" val="20002"/>
                    </a:ext>
                  </a:extLst>
                </a:gridCol>
              </a:tblGrid>
              <a:tr h="795025">
                <a:tc>
                  <a:txBody>
                    <a:bodyPr/>
                    <a:lstStyle/>
                    <a:p>
                      <a:pPr marL="0" marR="0" lvl="0" indent="0" algn="l"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Author, Title of paper, Journal</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Year</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141875">
                <a:tc>
                  <a:txBody>
                    <a:bodyPr/>
                    <a:lstStyle/>
                    <a:p>
                      <a:pPr marL="0" marR="0" lvl="0" indent="0" algn="ctr" rtl="0">
                        <a:lnSpc>
                          <a:spcPct val="150000"/>
                        </a:lnSpc>
                        <a:spcBef>
                          <a:spcPts val="0"/>
                        </a:spcBef>
                        <a:spcAft>
                          <a:spcPts val="0"/>
                        </a:spcAft>
                        <a:buClr>
                          <a:srgbClr val="000000"/>
                        </a:buClr>
                        <a:buSzPts val="2800"/>
                        <a:buFont typeface="Calibri"/>
                        <a:buNone/>
                      </a:pPr>
                      <a:r>
                        <a:rPr lang="en-US" sz="2800">
                          <a:latin typeface="Calibri"/>
                          <a:ea typeface="Calibri"/>
                          <a:cs typeface="Calibri"/>
                          <a:sym typeface="Calibri"/>
                        </a:rPr>
                        <a:t>19.</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i="1">
                          <a:solidFill>
                            <a:schemeClr val="dk1"/>
                          </a:solidFill>
                          <a:latin typeface="Calibri"/>
                          <a:ea typeface="Calibri"/>
                          <a:cs typeface="Calibri"/>
                          <a:sym typeface="Calibri"/>
                        </a:rPr>
                        <a:t>Saurabh Sahu, Rahul Gupta, and Carol Espy-Wilson. “On enhancing speech emotion recognition using generative adversarial networks”. In: arXiv preprint arXiv:1806.06626 (2018). </a:t>
                      </a:r>
                      <a:endParaRPr sz="2800" u="none" strike="noStrike" cap="none">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20</a:t>
                      </a:r>
                      <a:r>
                        <a:rPr lang="en-US" sz="2800">
                          <a:latin typeface="Calibri"/>
                          <a:ea typeface="Calibri"/>
                          <a:cs typeface="Calibri"/>
                          <a:sym typeface="Calibri"/>
                        </a:rPr>
                        <a:t>18</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1389750">
                <a:tc>
                  <a:txBody>
                    <a:bodyPr/>
                    <a:lstStyle/>
                    <a:p>
                      <a:pPr marL="0" marR="0" lvl="0" indent="0" algn="ctr" rtl="0">
                        <a:lnSpc>
                          <a:spcPct val="150000"/>
                        </a:lnSpc>
                        <a:spcBef>
                          <a:spcPts val="0"/>
                        </a:spcBef>
                        <a:spcAft>
                          <a:spcPts val="0"/>
                        </a:spcAft>
                        <a:buClr>
                          <a:srgbClr val="000000"/>
                        </a:buClr>
                        <a:buSzPts val="2800"/>
                        <a:buFont typeface="Calibri"/>
                        <a:buNone/>
                      </a:pPr>
                      <a:r>
                        <a:rPr lang="en-US" sz="2800">
                          <a:latin typeface="Calibri"/>
                          <a:ea typeface="Calibri"/>
                          <a:cs typeface="Calibri"/>
                          <a:sym typeface="Calibri"/>
                        </a:rPr>
                        <a:t>20.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rgbClr val="222222"/>
                          </a:solidFill>
                          <a:highlight>
                            <a:srgbClr val="E9EDF4"/>
                          </a:highlight>
                          <a:latin typeface="Calibri"/>
                          <a:ea typeface="Calibri"/>
                          <a:cs typeface="Calibri"/>
                          <a:sym typeface="Calibri"/>
                        </a:rPr>
                        <a:t>Misaki Sakurai and Tetsuo Kosaka. “Emotion Recognition Combining Acoustic and Linguistic Features Based on Speech Recognition Results”. In: 2021 IEEE 10th Global Conference on Consumer Electronics (GCCE). IEEE. 2021, pp. 824–827</a:t>
                      </a:r>
                      <a:endParaRPr sz="2800" i="1" u="none" strike="noStrike" cap="none">
                        <a:solidFill>
                          <a:srgbClr val="222222"/>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800" u="none" strike="noStrike" cap="none">
                          <a:latin typeface="Calibri"/>
                          <a:ea typeface="Calibri"/>
                          <a:cs typeface="Calibri"/>
                          <a:sym typeface="Calibri"/>
                        </a:rPr>
                        <a:t>20</a:t>
                      </a:r>
                      <a:r>
                        <a:rPr lang="en-US" sz="2800">
                          <a:latin typeface="Calibri"/>
                          <a:ea typeface="Calibri"/>
                          <a:cs typeface="Calibri"/>
                          <a:sym typeface="Calibri"/>
                        </a:rPr>
                        <a:t>21</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1514450">
                <a:tc>
                  <a:txBody>
                    <a:bodyPr/>
                    <a:lstStyle/>
                    <a:p>
                      <a:pPr marL="0" marR="0" lvl="0" indent="0" algn="ctr" rtl="0">
                        <a:lnSpc>
                          <a:spcPct val="150000"/>
                        </a:lnSpc>
                        <a:spcBef>
                          <a:spcPts val="0"/>
                        </a:spcBef>
                        <a:spcAft>
                          <a:spcPts val="0"/>
                        </a:spcAft>
                        <a:buClr>
                          <a:srgbClr val="000000"/>
                        </a:buClr>
                        <a:buSzPts val="2800"/>
                        <a:buFont typeface="Arial"/>
                        <a:buNone/>
                      </a:pPr>
                      <a:r>
                        <a:rPr lang="en-US" sz="2800">
                          <a:highlight>
                            <a:srgbClr val="D0D8E8"/>
                          </a:highlight>
                          <a:latin typeface="Calibri"/>
                          <a:ea typeface="Calibri"/>
                          <a:cs typeface="Calibri"/>
                          <a:sym typeface="Calibri"/>
                        </a:rPr>
                        <a:t>21.</a:t>
                      </a:r>
                      <a:endParaRPr sz="2800" b="0" i="0" u="none" strike="noStrike" cap="none">
                        <a:solidFill>
                          <a:srgbClr val="000000"/>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2800"/>
                        <a:buFont typeface="Arial"/>
                        <a:buNone/>
                      </a:pPr>
                      <a:r>
                        <a:rPr lang="en-US" sz="2800">
                          <a:solidFill>
                            <a:schemeClr val="dk1"/>
                          </a:solidFill>
                          <a:highlight>
                            <a:srgbClr val="D0D8E8"/>
                          </a:highlight>
                          <a:latin typeface="Calibri"/>
                          <a:ea typeface="Calibri"/>
                          <a:cs typeface="Calibri"/>
                          <a:sym typeface="Calibri"/>
                        </a:rPr>
                        <a:t>Summra Saleem et al. “Voice Conversion and Spoofed Voice Detection from Parallel English and Urdu Corpus using Cyclic GANs”. In: 2019 International Conference on Robotics and Automation in Industry (ICRAI). 2019, pp. 1–6. doi: 10.1109/ ICRAI47710.2019.8967385. </a:t>
                      </a:r>
                      <a:endParaRPr sz="2800"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D0D8E8"/>
                          </a:highlight>
                          <a:latin typeface="Calibri"/>
                          <a:ea typeface="Calibri"/>
                          <a:cs typeface="Calibri"/>
                          <a:sym typeface="Calibri"/>
                        </a:rPr>
                        <a:t>20</a:t>
                      </a:r>
                      <a:r>
                        <a:rPr lang="en-US" sz="2800">
                          <a:highlight>
                            <a:srgbClr val="D0D8E8"/>
                          </a:highlight>
                          <a:latin typeface="Calibri"/>
                          <a:ea typeface="Calibri"/>
                          <a:cs typeface="Calibri"/>
                          <a:sym typeface="Calibri"/>
                        </a:rPr>
                        <a:t>19</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1651425">
                <a:tc>
                  <a:txBody>
                    <a:bodyPr/>
                    <a:lstStyle/>
                    <a:p>
                      <a:pPr marL="0" marR="0" lvl="0" indent="0" algn="ctr" rtl="0">
                        <a:lnSpc>
                          <a:spcPct val="150000"/>
                        </a:lnSpc>
                        <a:spcBef>
                          <a:spcPts val="0"/>
                        </a:spcBef>
                        <a:spcAft>
                          <a:spcPts val="0"/>
                        </a:spcAft>
                        <a:buClr>
                          <a:srgbClr val="000000"/>
                        </a:buClr>
                        <a:buSzPts val="2800"/>
                        <a:buFont typeface="Arial"/>
                        <a:buNone/>
                      </a:pPr>
                      <a:r>
                        <a:rPr lang="en-US" sz="2800">
                          <a:highlight>
                            <a:srgbClr val="E9EDF4"/>
                          </a:highlight>
                          <a:latin typeface="Calibri"/>
                          <a:ea typeface="Calibri"/>
                          <a:cs typeface="Calibri"/>
                          <a:sym typeface="Calibri"/>
                        </a:rPr>
                        <a:t>22</a:t>
                      </a:r>
                      <a:r>
                        <a:rPr lang="en-US" sz="2800" u="none" strike="noStrike" cap="none">
                          <a:highlight>
                            <a:srgbClr val="E9EDF4"/>
                          </a:highlight>
                          <a:latin typeface="Calibri"/>
                          <a:ea typeface="Calibri"/>
                          <a:cs typeface="Calibri"/>
                          <a:sym typeface="Calibri"/>
                        </a:rPr>
                        <a:t>.</a:t>
                      </a:r>
                      <a:endParaRPr sz="2800" u="none" strike="noStrike" cap="none">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chemeClr val="dk1"/>
                          </a:solidFill>
                          <a:highlight>
                            <a:srgbClr val="E9EDF4"/>
                          </a:highlight>
                          <a:latin typeface="Calibri"/>
                          <a:ea typeface="Calibri"/>
                          <a:cs typeface="Calibri"/>
                          <a:sym typeface="Calibri"/>
                        </a:rPr>
                        <a:t>Thapanee Seehapoch and Sartra Wongthanavasu. “Speech emotion recognition using support vector machines”. In: 2013 5th international conference on Knowledge and smart technology (KST). IEEE. 2013, pp. 86–91.</a:t>
                      </a:r>
                      <a:endParaRPr sz="2800" i="1">
                        <a:solidFill>
                          <a:schemeClr val="dk1"/>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E9EDF4"/>
                          </a:highlight>
                          <a:latin typeface="Calibri"/>
                          <a:ea typeface="Calibri"/>
                          <a:cs typeface="Calibri"/>
                          <a:sym typeface="Calibri"/>
                        </a:rPr>
                        <a:t>20</a:t>
                      </a:r>
                      <a:r>
                        <a:rPr lang="en-US" sz="2800">
                          <a:highlight>
                            <a:srgbClr val="E9EDF4"/>
                          </a:highlight>
                          <a:latin typeface="Calibri"/>
                          <a:ea typeface="Calibri"/>
                          <a:cs typeface="Calibri"/>
                          <a:sym typeface="Calibri"/>
                        </a:rPr>
                        <a:t>13</a:t>
                      </a:r>
                      <a:endParaRPr sz="2800" u="none" strike="noStrike" cap="none">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1651425">
                <a:tc>
                  <a:txBody>
                    <a:bodyPr/>
                    <a:lstStyle/>
                    <a:p>
                      <a:pPr marL="0" marR="0" lvl="0" indent="0" algn="ctr" rtl="0">
                        <a:lnSpc>
                          <a:spcPct val="150000"/>
                        </a:lnSpc>
                        <a:spcBef>
                          <a:spcPts val="0"/>
                        </a:spcBef>
                        <a:spcAft>
                          <a:spcPts val="0"/>
                        </a:spcAft>
                        <a:buNone/>
                      </a:pPr>
                      <a:r>
                        <a:rPr lang="en-US" sz="2800">
                          <a:highlight>
                            <a:srgbClr val="D0D8E8"/>
                          </a:highlight>
                          <a:latin typeface="Calibri"/>
                          <a:ea typeface="Calibri"/>
                          <a:cs typeface="Calibri"/>
                          <a:sym typeface="Calibri"/>
                        </a:rPr>
                        <a:t>23.</a:t>
                      </a:r>
                      <a:endParaRPr sz="2800">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15000"/>
                        </a:lnSpc>
                        <a:spcBef>
                          <a:spcPts val="0"/>
                        </a:spcBef>
                        <a:spcAft>
                          <a:spcPts val="0"/>
                        </a:spcAft>
                        <a:buNone/>
                      </a:pPr>
                      <a:r>
                        <a:rPr lang="en-US" sz="2800" i="1">
                          <a:solidFill>
                            <a:schemeClr val="dk1"/>
                          </a:solidFill>
                          <a:latin typeface="Calibri"/>
                          <a:ea typeface="Calibri"/>
                          <a:cs typeface="Calibri"/>
                          <a:sym typeface="Calibri"/>
                        </a:rPr>
                        <a:t>Panagiotis Tzirakis et al. “Speech emotion recognition using semantic information”. In: ICASSP 2021-2021 IEEE International Conference on Acoustics, Speech and Signal Processing (ICASSP). IEEE. 2021, pp. 6279–6283.</a:t>
                      </a:r>
                      <a:endParaRPr sz="2800" i="1">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None/>
                      </a:pPr>
                      <a:r>
                        <a:rPr lang="en-US" sz="2800">
                          <a:highlight>
                            <a:srgbClr val="D0D8E8"/>
                          </a:highlight>
                          <a:latin typeface="Calibri"/>
                          <a:ea typeface="Calibri"/>
                          <a:cs typeface="Calibri"/>
                          <a:sym typeface="Calibri"/>
                        </a:rPr>
                        <a:t>2021</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g144a3bbe9ed_1_0"/>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8" name="Google Shape;958;g144a3bbe9ed_1_0"/>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59" name="Google Shape;959;g144a3bbe9ed_1_0"/>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0" name="Google Shape;960;g144a3bbe9ed_1_0"/>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1" name="Google Shape;961;g144a3bbe9ed_1_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62" name="Google Shape;962;g144a3bbe9ed_1_0"/>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963" name="Google Shape;963;g144a3bbe9ed_1_0"/>
          <p:cNvSpPr txBox="1"/>
          <p:nvPr/>
        </p:nvSpPr>
        <p:spPr>
          <a:xfrm>
            <a:off x="5150462"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References</a:t>
            </a:r>
            <a:endParaRPr sz="1400" b="0" i="0" u="none" strike="noStrike" cap="none">
              <a:solidFill>
                <a:srgbClr val="000000"/>
              </a:solidFill>
              <a:latin typeface="Arial"/>
              <a:ea typeface="Arial"/>
              <a:cs typeface="Arial"/>
              <a:sym typeface="Arial"/>
            </a:endParaRPr>
          </a:p>
        </p:txBody>
      </p:sp>
      <p:sp>
        <p:nvSpPr>
          <p:cNvPr id="964" name="Google Shape;964;g144a3bbe9ed_1_0"/>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965" name="Google Shape;965;g144a3bbe9ed_1_0"/>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66" name="Google Shape;966;g144a3bbe9ed_1_0"/>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967" name="Google Shape;967;g144a3bbe9ed_1_0"/>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54</a:t>
            </a:fld>
            <a:endParaRPr sz="1400" b="0" i="0" u="none" strike="noStrike" cap="none">
              <a:solidFill>
                <a:srgbClr val="000000"/>
              </a:solidFill>
              <a:latin typeface="Arial"/>
              <a:ea typeface="Arial"/>
              <a:cs typeface="Arial"/>
              <a:sym typeface="Arial"/>
            </a:endParaRPr>
          </a:p>
        </p:txBody>
      </p:sp>
      <p:graphicFrame>
        <p:nvGraphicFramePr>
          <p:cNvPr id="968" name="Google Shape;968;g144a3bbe9ed_1_0"/>
          <p:cNvGraphicFramePr/>
          <p:nvPr/>
        </p:nvGraphicFramePr>
        <p:xfrm>
          <a:off x="1056150" y="1449612"/>
          <a:ext cx="3000000" cy="3000000"/>
        </p:xfrm>
        <a:graphic>
          <a:graphicData uri="http://schemas.openxmlformats.org/drawingml/2006/table">
            <a:tbl>
              <a:tblPr>
                <a:noFill/>
                <a:tableStyleId>{8C4E6D25-35EB-4DD8-8006-31BF712051F4}</a:tableStyleId>
              </a:tblPr>
              <a:tblGrid>
                <a:gridCol w="1055475">
                  <a:extLst>
                    <a:ext uri="{9D8B030D-6E8A-4147-A177-3AD203B41FA5}">
                      <a16:colId xmlns:a16="http://schemas.microsoft.com/office/drawing/2014/main" val="20000"/>
                    </a:ext>
                  </a:extLst>
                </a:gridCol>
                <a:gridCol w="15668175">
                  <a:extLst>
                    <a:ext uri="{9D8B030D-6E8A-4147-A177-3AD203B41FA5}">
                      <a16:colId xmlns:a16="http://schemas.microsoft.com/office/drawing/2014/main" val="20001"/>
                    </a:ext>
                  </a:extLst>
                </a:gridCol>
                <a:gridCol w="1268250">
                  <a:extLst>
                    <a:ext uri="{9D8B030D-6E8A-4147-A177-3AD203B41FA5}">
                      <a16:colId xmlns:a16="http://schemas.microsoft.com/office/drawing/2014/main" val="20002"/>
                    </a:ext>
                  </a:extLst>
                </a:gridCol>
              </a:tblGrid>
              <a:tr h="795025">
                <a:tc>
                  <a:txBody>
                    <a:bodyPr/>
                    <a:lstStyle/>
                    <a:p>
                      <a:pPr marL="0" marR="0" lvl="0" indent="0" algn="l"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Author, Title of paper, Journal</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5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Year</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141875">
                <a:tc>
                  <a:txBody>
                    <a:bodyPr/>
                    <a:lstStyle/>
                    <a:p>
                      <a:pPr marL="0" marR="0" lvl="0" indent="0" algn="ctr" rtl="0">
                        <a:lnSpc>
                          <a:spcPct val="150000"/>
                        </a:lnSpc>
                        <a:spcBef>
                          <a:spcPts val="0"/>
                        </a:spcBef>
                        <a:spcAft>
                          <a:spcPts val="0"/>
                        </a:spcAft>
                        <a:buClr>
                          <a:srgbClr val="000000"/>
                        </a:buClr>
                        <a:buSzPts val="2800"/>
                        <a:buFont typeface="Calibri"/>
                        <a:buNone/>
                      </a:pPr>
                      <a:r>
                        <a:rPr lang="en-US" sz="2800">
                          <a:latin typeface="Calibri"/>
                          <a:ea typeface="Calibri"/>
                          <a:cs typeface="Calibri"/>
                          <a:sym typeface="Calibri"/>
                        </a:rPr>
                        <a:t>24.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2800"/>
                        <a:buFont typeface="Arial"/>
                        <a:buNone/>
                      </a:pPr>
                      <a:r>
                        <a:rPr lang="en-US" sz="2800" i="1">
                          <a:solidFill>
                            <a:schemeClr val="dk1"/>
                          </a:solidFill>
                          <a:latin typeface="Calibri"/>
                          <a:ea typeface="Calibri"/>
                          <a:cs typeface="Calibri"/>
                          <a:sym typeface="Calibri"/>
                        </a:rPr>
                        <a:t>M Wadhwa, A Gupta, and PK Pandey. “Speech emotion recognition (SER) through machine learning”. In: Analytics Insight (2020).</a:t>
                      </a:r>
                      <a:endParaRPr sz="2800" u="none" strike="noStrike" cap="none">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5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20</a:t>
                      </a:r>
                      <a:r>
                        <a:rPr lang="en-US" sz="2800">
                          <a:latin typeface="Calibri"/>
                          <a:ea typeface="Calibri"/>
                          <a:cs typeface="Calibri"/>
                          <a:sym typeface="Calibri"/>
                        </a:rPr>
                        <a:t>20</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1389750">
                <a:tc>
                  <a:txBody>
                    <a:bodyPr/>
                    <a:lstStyle/>
                    <a:p>
                      <a:pPr marL="0" marR="0" lvl="0" indent="0" algn="ctr" rtl="0">
                        <a:lnSpc>
                          <a:spcPct val="150000"/>
                        </a:lnSpc>
                        <a:spcBef>
                          <a:spcPts val="0"/>
                        </a:spcBef>
                        <a:spcAft>
                          <a:spcPts val="0"/>
                        </a:spcAft>
                        <a:buClr>
                          <a:srgbClr val="000000"/>
                        </a:buClr>
                        <a:buSzPts val="2800"/>
                        <a:buFont typeface="Calibri"/>
                        <a:buNone/>
                      </a:pPr>
                      <a:r>
                        <a:rPr lang="en-US" sz="2800">
                          <a:latin typeface="Calibri"/>
                          <a:ea typeface="Calibri"/>
                          <a:cs typeface="Calibri"/>
                          <a:sym typeface="Calibri"/>
                        </a:rPr>
                        <a:t>25.</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rgbClr val="222222"/>
                          </a:solidFill>
                          <a:highlight>
                            <a:srgbClr val="E9EDF4"/>
                          </a:highlight>
                          <a:latin typeface="Calibri"/>
                          <a:ea typeface="Calibri"/>
                          <a:cs typeface="Calibri"/>
                          <a:sym typeface="Calibri"/>
                        </a:rPr>
                        <a:t> Siqing Wu, Tiago H Falk, and Wai-Yip Chan. “Automatic speech emotion recognition using modulation spectral features”. In: Speech communication 53.5 (2011), pp. 768–785.</a:t>
                      </a:r>
                      <a:endParaRPr sz="2800" i="1" u="none" strike="noStrike" cap="none">
                        <a:solidFill>
                          <a:srgbClr val="222222"/>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2800" u="none" strike="noStrike" cap="none">
                          <a:latin typeface="Calibri"/>
                          <a:ea typeface="Calibri"/>
                          <a:cs typeface="Calibri"/>
                          <a:sym typeface="Calibri"/>
                        </a:rPr>
                        <a:t>201</a:t>
                      </a:r>
                      <a:r>
                        <a:rPr lang="en-US" sz="2800">
                          <a:latin typeface="Calibri"/>
                          <a:ea typeface="Calibri"/>
                          <a:cs typeface="Calibri"/>
                          <a:sym typeface="Calibri"/>
                        </a:rPr>
                        <a:t>1</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1514450">
                <a:tc>
                  <a:txBody>
                    <a:bodyPr/>
                    <a:lstStyle/>
                    <a:p>
                      <a:pPr marL="0" marR="0" lvl="0" indent="0" algn="ctr" rtl="0">
                        <a:lnSpc>
                          <a:spcPct val="150000"/>
                        </a:lnSpc>
                        <a:spcBef>
                          <a:spcPts val="0"/>
                        </a:spcBef>
                        <a:spcAft>
                          <a:spcPts val="0"/>
                        </a:spcAft>
                        <a:buClr>
                          <a:srgbClr val="000000"/>
                        </a:buClr>
                        <a:buSzPts val="2800"/>
                        <a:buFont typeface="Arial"/>
                        <a:buNone/>
                      </a:pPr>
                      <a:r>
                        <a:rPr lang="en-US" sz="2800">
                          <a:highlight>
                            <a:srgbClr val="D0D8E8"/>
                          </a:highlight>
                          <a:latin typeface="Calibri"/>
                          <a:ea typeface="Calibri"/>
                          <a:cs typeface="Calibri"/>
                          <a:sym typeface="Calibri"/>
                        </a:rPr>
                        <a:t>26.</a:t>
                      </a:r>
                      <a:endParaRPr sz="2800" b="0" i="0" u="none" strike="noStrike" cap="none">
                        <a:solidFill>
                          <a:srgbClr val="000000"/>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2800"/>
                        <a:buFont typeface="Arial"/>
                        <a:buNone/>
                      </a:pPr>
                      <a:r>
                        <a:rPr lang="en-US" sz="2800">
                          <a:solidFill>
                            <a:schemeClr val="dk1"/>
                          </a:solidFill>
                          <a:highlight>
                            <a:srgbClr val="D0D8E8"/>
                          </a:highlight>
                          <a:latin typeface="Calibri"/>
                          <a:ea typeface="Calibri"/>
                          <a:cs typeface="Calibri"/>
                          <a:sym typeface="Calibri"/>
                        </a:rPr>
                        <a:t>Jun-Yan Zhu et al. “Unpaired image-to-image translation using cycle-consistent adversarial networks”. In: Proceedings of the IEEE international conference on computer vision. 2017, pp. 2223–2232.. </a:t>
                      </a:r>
                      <a:endParaRPr sz="2800"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D0D8E8"/>
                          </a:highlight>
                          <a:latin typeface="Calibri"/>
                          <a:ea typeface="Calibri"/>
                          <a:cs typeface="Calibri"/>
                          <a:sym typeface="Calibri"/>
                        </a:rPr>
                        <a:t>201</a:t>
                      </a:r>
                      <a:r>
                        <a:rPr lang="en-US" sz="2800">
                          <a:highlight>
                            <a:srgbClr val="D0D8E8"/>
                          </a:highlight>
                          <a:latin typeface="Calibri"/>
                          <a:ea typeface="Calibri"/>
                          <a:cs typeface="Calibri"/>
                          <a:sym typeface="Calibri"/>
                        </a:rPr>
                        <a:t>7</a:t>
                      </a:r>
                      <a:endParaRPr sz="2800" u="none" strike="noStrike" cap="none">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1651425">
                <a:tc>
                  <a:txBody>
                    <a:bodyPr/>
                    <a:lstStyle/>
                    <a:p>
                      <a:pPr marL="0" marR="0" lvl="0" indent="0" algn="ctr" rtl="0">
                        <a:lnSpc>
                          <a:spcPct val="150000"/>
                        </a:lnSpc>
                        <a:spcBef>
                          <a:spcPts val="0"/>
                        </a:spcBef>
                        <a:spcAft>
                          <a:spcPts val="0"/>
                        </a:spcAft>
                        <a:buClr>
                          <a:srgbClr val="000000"/>
                        </a:buClr>
                        <a:buSzPts val="2800"/>
                        <a:buFont typeface="Arial"/>
                        <a:buNone/>
                      </a:pPr>
                      <a:r>
                        <a:rPr lang="en-US" sz="2800">
                          <a:highlight>
                            <a:srgbClr val="E9EDF4"/>
                          </a:highlight>
                          <a:latin typeface="Calibri"/>
                          <a:ea typeface="Calibri"/>
                          <a:cs typeface="Calibri"/>
                          <a:sym typeface="Calibri"/>
                        </a:rPr>
                        <a:t>27</a:t>
                      </a:r>
                      <a:r>
                        <a:rPr lang="en-US" sz="2800" u="none" strike="noStrike" cap="none">
                          <a:highlight>
                            <a:srgbClr val="E9EDF4"/>
                          </a:highlight>
                          <a:latin typeface="Calibri"/>
                          <a:ea typeface="Calibri"/>
                          <a:cs typeface="Calibri"/>
                          <a:sym typeface="Calibri"/>
                        </a:rPr>
                        <a:t>.</a:t>
                      </a:r>
                      <a:endParaRPr sz="2800" u="none" strike="noStrike" cap="none">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a:solidFill>
                            <a:schemeClr val="dk1"/>
                          </a:solidFill>
                          <a:highlight>
                            <a:srgbClr val="E9EDF4"/>
                          </a:highlight>
                          <a:latin typeface="Calibri"/>
                          <a:ea typeface="Calibri"/>
                          <a:cs typeface="Calibri"/>
                          <a:sym typeface="Calibri"/>
                        </a:rPr>
                        <a:t>Xinyue Zhu et al. “Data augmentation in emotion classification using generative adversarial networks”. In: arXiv preprint arXiv:1711.00648 (2017).</a:t>
                      </a:r>
                      <a:endParaRPr sz="2800" i="1">
                        <a:solidFill>
                          <a:schemeClr val="dk1"/>
                        </a:solidFill>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2800"/>
                        <a:buFont typeface="Arial"/>
                        <a:buNone/>
                      </a:pPr>
                      <a:r>
                        <a:rPr lang="en-US" sz="2800" u="none" strike="noStrike" cap="none">
                          <a:highlight>
                            <a:srgbClr val="E9EDF4"/>
                          </a:highlight>
                          <a:latin typeface="Calibri"/>
                          <a:ea typeface="Calibri"/>
                          <a:cs typeface="Calibri"/>
                          <a:sym typeface="Calibri"/>
                        </a:rPr>
                        <a:t>20</a:t>
                      </a:r>
                      <a:r>
                        <a:rPr lang="en-US" sz="2800">
                          <a:highlight>
                            <a:srgbClr val="E9EDF4"/>
                          </a:highlight>
                          <a:latin typeface="Calibri"/>
                          <a:ea typeface="Calibri"/>
                          <a:cs typeface="Calibri"/>
                          <a:sym typeface="Calibri"/>
                        </a:rPr>
                        <a:t>21</a:t>
                      </a:r>
                      <a:endParaRPr sz="2800" u="none" strike="noStrike" cap="none">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g13eb41d149d_1_11"/>
          <p:cNvSpPr txBox="1"/>
          <p:nvPr/>
        </p:nvSpPr>
        <p:spPr>
          <a:xfrm>
            <a:off x="0" y="0"/>
            <a:ext cx="20104200" cy="11309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4" name="Google Shape;974;g13eb41d149d_1_11"/>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5" name="Google Shape;975;g13eb41d149d_1_11"/>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6" name="Google Shape;976;g13eb41d149d_1_11"/>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7" name="Google Shape;977;g13eb41d149d_1_11"/>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78" name="Google Shape;978;g13eb41d149d_1_11"/>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979" name="Google Shape;979;g13eb41d149d_1_11"/>
          <p:cNvSpPr txBox="1"/>
          <p:nvPr/>
        </p:nvSpPr>
        <p:spPr>
          <a:xfrm>
            <a:off x="5150462"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a:solidFill>
                  <a:schemeClr val="dk1"/>
                </a:solidFill>
                <a:latin typeface="Calibri"/>
                <a:ea typeface="Calibri"/>
                <a:cs typeface="Calibri"/>
                <a:sym typeface="Calibri"/>
              </a:rPr>
              <a:t>Publication</a:t>
            </a:r>
            <a:endParaRPr sz="1400" b="0" i="0" u="none" strike="noStrike" cap="none">
              <a:solidFill>
                <a:srgbClr val="000000"/>
              </a:solidFill>
              <a:latin typeface="Arial"/>
              <a:ea typeface="Arial"/>
              <a:cs typeface="Arial"/>
              <a:sym typeface="Arial"/>
            </a:endParaRPr>
          </a:p>
        </p:txBody>
      </p:sp>
      <p:sp>
        <p:nvSpPr>
          <p:cNvPr id="980" name="Google Shape;980;g13eb41d149d_1_11"/>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981" name="Google Shape;981;g13eb41d149d_1_11"/>
          <p:cNvSpPr txBox="1"/>
          <p:nvPr/>
        </p:nvSpPr>
        <p:spPr>
          <a:xfrm>
            <a:off x="1004887"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82" name="Google Shape;982;g13eb41d149d_1_11"/>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983" name="Google Shape;983;g13eb41d149d_1_11"/>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55</a:t>
            </a:fld>
            <a:endParaRPr sz="1400" b="0" i="0" u="none" strike="noStrike" cap="none">
              <a:solidFill>
                <a:srgbClr val="000000"/>
              </a:solidFill>
              <a:latin typeface="Arial"/>
              <a:ea typeface="Arial"/>
              <a:cs typeface="Arial"/>
              <a:sym typeface="Arial"/>
            </a:endParaRPr>
          </a:p>
        </p:txBody>
      </p:sp>
      <p:pic>
        <p:nvPicPr>
          <p:cNvPr id="984" name="Google Shape;984;g13eb41d149d_1_11"/>
          <p:cNvPicPr preferRelativeResize="0"/>
          <p:nvPr/>
        </p:nvPicPr>
        <p:blipFill>
          <a:blip r:embed="rId4">
            <a:alphaModFix/>
          </a:blip>
          <a:stretch>
            <a:fillRect/>
          </a:stretch>
        </p:blipFill>
        <p:spPr>
          <a:xfrm>
            <a:off x="1004875" y="1488512"/>
            <a:ext cx="17839099" cy="796103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g12f8316cae0_5_88"/>
          <p:cNvSpPr txBox="1"/>
          <p:nvPr/>
        </p:nvSpPr>
        <p:spPr>
          <a:xfrm>
            <a:off x="0" y="0"/>
            <a:ext cx="20104200" cy="11309400"/>
          </a:xfrm>
          <a:prstGeom prst="rect">
            <a:avLst/>
          </a:prstGeom>
          <a:solidFill>
            <a:schemeClr val="lt1">
              <a:alpha val="97250"/>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0" name="Google Shape;990;g12f8316cae0_5_88"/>
          <p:cNvSpPr txBox="1"/>
          <p:nvPr/>
        </p:nvSpPr>
        <p:spPr>
          <a:xfrm>
            <a:off x="2303462" y="4654550"/>
            <a:ext cx="15497100" cy="1455600"/>
          </a:xfrm>
          <a:prstGeom prst="rect">
            <a:avLst/>
          </a:prstGeom>
          <a:noFill/>
          <a:ln>
            <a:noFill/>
          </a:ln>
        </p:spPr>
        <p:txBody>
          <a:bodyPr spcFirstLastPara="1" wrap="square" lIns="0" tIns="12050" rIns="0" bIns="0" anchor="t" anchorCtr="0">
            <a:spAutoFit/>
          </a:bodyPr>
          <a:lstStyle/>
          <a:p>
            <a:pPr marL="12700" marR="0" lvl="0" indent="0" algn="ctr" rtl="0">
              <a:lnSpc>
                <a:spcPct val="101000"/>
              </a:lnSpc>
              <a:spcBef>
                <a:spcPts val="0"/>
              </a:spcBef>
              <a:spcAft>
                <a:spcPts val="0"/>
              </a:spcAft>
              <a:buClr>
                <a:schemeClr val="dk1"/>
              </a:buClr>
              <a:buSzPts val="9600"/>
              <a:buFont typeface="Calibri"/>
              <a:buNone/>
            </a:pPr>
            <a:r>
              <a:rPr lang="en-US" sz="9600" b="0" i="0" u="none" strike="noStrike" cap="none">
                <a:solidFill>
                  <a:schemeClr val="dk1"/>
                </a:solidFill>
                <a:latin typeface="Calibri"/>
                <a:ea typeface="Calibri"/>
                <a:cs typeface="Calibri"/>
                <a:sym typeface="Calibri"/>
              </a:rPr>
              <a:t>Thank You</a:t>
            </a:r>
            <a:endParaRPr sz="1400" b="0" i="0" u="none" strike="noStrike" cap="none">
              <a:solidFill>
                <a:srgbClr val="000000"/>
              </a:solidFill>
              <a:latin typeface="Arial"/>
              <a:ea typeface="Arial"/>
              <a:cs typeface="Arial"/>
              <a:sym typeface="Arial"/>
            </a:endParaRPr>
          </a:p>
        </p:txBody>
      </p:sp>
      <p:sp>
        <p:nvSpPr>
          <p:cNvPr id="991" name="Google Shape;991;g12f8316cae0_5_8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2" name="Google Shape;992;g12f8316cae0_5_8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3" name="Google Shape;993;g12f8316cae0_5_8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4" name="Google Shape;994;g12f8316cae0_5_8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95" name="Google Shape;995;g12f8316cae0_5_88"/>
          <p:cNvSpPr txBox="1"/>
          <p:nvPr/>
        </p:nvSpPr>
        <p:spPr>
          <a:xfrm>
            <a:off x="1822450" y="438150"/>
            <a:ext cx="1371600" cy="4920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996" name="Google Shape;996;g12f8316cae0_5_88"/>
          <p:cNvSpPr txBox="1">
            <a:spLocks noGrp="1"/>
          </p:cNvSpPr>
          <p:nvPr>
            <p:ph type="title"/>
          </p:nvPr>
        </p:nvSpPr>
        <p:spPr>
          <a:xfrm>
            <a:off x="15843250" y="407987"/>
            <a:ext cx="3679800" cy="462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997" name="Google Shape;997;g12f8316cae0_5_88"/>
          <p:cNvSpPr txBox="1"/>
          <p:nvPr/>
        </p:nvSpPr>
        <p:spPr>
          <a:xfrm>
            <a:off x="1004887" y="10517187"/>
            <a:ext cx="4624500" cy="566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998" name="Google Shape;998;g12f8316cae0_5_88"/>
          <p:cNvSpPr txBox="1"/>
          <p:nvPr/>
        </p:nvSpPr>
        <p:spPr>
          <a:xfrm>
            <a:off x="6835775" y="10517187"/>
            <a:ext cx="6432600" cy="56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999" name="Google Shape;999;g12f8316cae0_5_88"/>
          <p:cNvSpPr txBox="1"/>
          <p:nvPr/>
        </p:nvSpPr>
        <p:spPr>
          <a:xfrm>
            <a:off x="14474825" y="10517187"/>
            <a:ext cx="4624500" cy="5667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56</a:t>
            </a:fld>
            <a:endParaRPr sz="1400" b="0" i="0" u="none" strike="noStrike" cap="none">
              <a:solidFill>
                <a:srgbClr val="000000"/>
              </a:solidFill>
              <a:latin typeface="Arial"/>
              <a:ea typeface="Arial"/>
              <a:cs typeface="Arial"/>
              <a:sym typeface="Arial"/>
            </a:endParaRPr>
          </a:p>
        </p:txBody>
      </p:sp>
      <p:pic>
        <p:nvPicPr>
          <p:cNvPr id="1000" name="Google Shape;1000;g12f8316cae0_5_88"/>
          <p:cNvPicPr preferRelativeResize="0"/>
          <p:nvPr/>
        </p:nvPicPr>
        <p:blipFill rotWithShape="1">
          <a:blip r:embed="rId4">
            <a:alphaModFix/>
          </a:blip>
          <a:srcRect/>
          <a:stretch/>
        </p:blipFill>
        <p:spPr>
          <a:xfrm>
            <a:off x="1216600" y="1454125"/>
            <a:ext cx="17670875" cy="8873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8"/>
          <p:cNvSpPr txBox="1"/>
          <p:nvPr/>
        </p:nvSpPr>
        <p:spPr>
          <a:xfrm>
            <a:off x="344075" y="5278525"/>
            <a:ext cx="10622100" cy="4359000"/>
          </a:xfrm>
          <a:prstGeom prst="rect">
            <a:avLst/>
          </a:prstGeom>
          <a:noFill/>
          <a:ln>
            <a:noFill/>
          </a:ln>
        </p:spPr>
        <p:txBody>
          <a:bodyPr spcFirstLastPara="1" wrap="square" lIns="0" tIns="12050" rIns="0" bIns="0" anchor="t" anchorCtr="0">
            <a:spAutoFit/>
          </a:bodyPr>
          <a:lstStyle/>
          <a:p>
            <a:pPr marL="457200" marR="0" lvl="0" indent="0" algn="just" rtl="0">
              <a:lnSpc>
                <a:spcPct val="101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a:t>
            </a:r>
            <a:r>
              <a:rPr lang="en-US" sz="4000" b="1" i="1" u="none" strike="noStrike" cap="none">
                <a:solidFill>
                  <a:schemeClr val="dk1"/>
                </a:solidFill>
                <a:latin typeface="Calibri"/>
                <a:ea typeface="Calibri"/>
                <a:cs typeface="Calibri"/>
                <a:sym typeface="Calibri"/>
              </a:rPr>
              <a:t>Develop a model for extracting acoustic emotions from speech using principles of Machine Learning and Deep Learning,  with increased performance which helps in building an effective human-interaction machine based on user emotions.</a:t>
            </a:r>
            <a:r>
              <a:rPr lang="en-US" sz="4000" b="0" i="0" u="none" strike="noStrike" cap="none">
                <a:solidFill>
                  <a:schemeClr val="dk1"/>
                </a:solidFill>
                <a:latin typeface="Calibri"/>
                <a:ea typeface="Calibri"/>
                <a:cs typeface="Calibri"/>
                <a:sym typeface="Calibri"/>
              </a:rPr>
              <a:t>”</a:t>
            </a:r>
            <a:endParaRPr sz="4000" b="0" i="0" u="none" strike="noStrike" cap="none">
              <a:solidFill>
                <a:schemeClr val="dk1"/>
              </a:solidFill>
              <a:latin typeface="Calibri"/>
              <a:ea typeface="Calibri"/>
              <a:cs typeface="Calibri"/>
              <a:sym typeface="Calibri"/>
            </a:endParaRPr>
          </a:p>
          <a:p>
            <a:pPr marL="0" marR="0" lvl="0" indent="0" algn="just" rtl="0">
              <a:lnSpc>
                <a:spcPct val="101000"/>
              </a:lnSpc>
              <a:spcBef>
                <a:spcPts val="0"/>
              </a:spcBef>
              <a:spcAft>
                <a:spcPts val="0"/>
              </a:spcAft>
              <a:buClr>
                <a:srgbClr val="000000"/>
              </a:buClr>
              <a:buSzPts val="4000"/>
              <a:buFont typeface="Arial"/>
              <a:buNone/>
            </a:pPr>
            <a:endParaRPr sz="4000" b="0" i="0" u="none" strike="noStrike" cap="none">
              <a:solidFill>
                <a:schemeClr val="dk1"/>
              </a:solidFill>
              <a:latin typeface="Times New Roman"/>
              <a:ea typeface="Times New Roman"/>
              <a:cs typeface="Times New Roman"/>
              <a:sym typeface="Times New Roman"/>
            </a:endParaRPr>
          </a:p>
        </p:txBody>
      </p:sp>
      <p:sp>
        <p:nvSpPr>
          <p:cNvPr id="120" name="Google Shape;120;p8"/>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1" name="Google Shape;121;p8"/>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2" name="Google Shape;122;p8"/>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3" name="Google Shape;123;p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24" name="Google Shape;124;p8"/>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25" name="Google Shape;125;p8"/>
          <p:cNvSpPr txBox="1"/>
          <p:nvPr/>
        </p:nvSpPr>
        <p:spPr>
          <a:xfrm>
            <a:off x="5374975" y="34890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Problem Statement</a:t>
            </a:r>
            <a:endParaRPr sz="1400" b="0" i="0" u="none" strike="noStrike" cap="none">
              <a:solidFill>
                <a:srgbClr val="000000"/>
              </a:solidFill>
              <a:latin typeface="Calibri"/>
              <a:ea typeface="Calibri"/>
              <a:cs typeface="Calibri"/>
              <a:sym typeface="Calibri"/>
            </a:endParaRPr>
          </a:p>
        </p:txBody>
      </p:sp>
      <p:sp>
        <p:nvSpPr>
          <p:cNvPr id="126" name="Google Shape;126;p8"/>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27" name="Google Shape;127;p8"/>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28" name="Google Shape;128;p8"/>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29" name="Google Shape;129;p8"/>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6</a:t>
            </a:fld>
            <a:endParaRPr sz="1400" b="0" i="0" u="none" strike="noStrike" cap="none">
              <a:solidFill>
                <a:srgbClr val="000000"/>
              </a:solidFill>
              <a:latin typeface="Arial"/>
              <a:ea typeface="Arial"/>
              <a:cs typeface="Arial"/>
              <a:sym typeface="Arial"/>
            </a:endParaRPr>
          </a:p>
        </p:txBody>
      </p:sp>
      <p:pic>
        <p:nvPicPr>
          <p:cNvPr id="130" name="Google Shape;130;p8"/>
          <p:cNvPicPr preferRelativeResize="0"/>
          <p:nvPr/>
        </p:nvPicPr>
        <p:blipFill rotWithShape="1">
          <a:blip r:embed="rId4">
            <a:alphaModFix/>
          </a:blip>
          <a:srcRect/>
          <a:stretch/>
        </p:blipFill>
        <p:spPr>
          <a:xfrm>
            <a:off x="10377900" y="1192200"/>
            <a:ext cx="9601449" cy="4909524"/>
          </a:xfrm>
          <a:prstGeom prst="rect">
            <a:avLst/>
          </a:prstGeom>
          <a:noFill/>
          <a:ln>
            <a:noFill/>
          </a:ln>
        </p:spPr>
      </p:pic>
      <p:pic>
        <p:nvPicPr>
          <p:cNvPr id="131" name="Google Shape;131;p8"/>
          <p:cNvPicPr preferRelativeResize="0"/>
          <p:nvPr/>
        </p:nvPicPr>
        <p:blipFill rotWithShape="1">
          <a:blip r:embed="rId5">
            <a:alphaModFix/>
          </a:blip>
          <a:srcRect/>
          <a:stretch/>
        </p:blipFill>
        <p:spPr>
          <a:xfrm>
            <a:off x="10377900" y="6031746"/>
            <a:ext cx="9601449" cy="4428978"/>
          </a:xfrm>
          <a:prstGeom prst="rect">
            <a:avLst/>
          </a:prstGeom>
          <a:noFill/>
          <a:ln>
            <a:noFill/>
          </a:ln>
        </p:spPr>
      </p:pic>
      <p:sp>
        <p:nvSpPr>
          <p:cNvPr id="132" name="Google Shape;132;p8"/>
          <p:cNvSpPr txBox="1"/>
          <p:nvPr/>
        </p:nvSpPr>
        <p:spPr>
          <a:xfrm>
            <a:off x="723575" y="2015413"/>
            <a:ext cx="10242600" cy="2647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4000"/>
              <a:buFont typeface="Arial"/>
              <a:buNone/>
            </a:pPr>
            <a:r>
              <a:rPr lang="en-US" sz="4000" b="0" i="0" u="none" strike="noStrike" cap="none">
                <a:solidFill>
                  <a:srgbClr val="000000"/>
                </a:solidFill>
                <a:latin typeface="Calibri"/>
                <a:ea typeface="Calibri"/>
                <a:cs typeface="Calibri"/>
                <a:sym typeface="Calibri"/>
              </a:rPr>
              <a:t>The existing systems do not take into account the emotion of a user. This creates a gap between the customer expectation and service delivery.  </a:t>
            </a:r>
            <a:endParaRPr sz="4000" b="0" i="0" u="none" strike="noStrike" cap="non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g12eeebfb0c7_4_118"/>
          <p:cNvSpPr txBox="1"/>
          <p:nvPr/>
        </p:nvSpPr>
        <p:spPr>
          <a:xfrm>
            <a:off x="76150" y="-25"/>
            <a:ext cx="20104200" cy="113094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45720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8" name="Google Shape;138;g12eeebfb0c7_4_118"/>
          <p:cNvSpPr txBox="1"/>
          <p:nvPr/>
        </p:nvSpPr>
        <p:spPr>
          <a:xfrm>
            <a:off x="1306450" y="1728700"/>
            <a:ext cx="17931000" cy="7708500"/>
          </a:xfrm>
          <a:prstGeom prst="rect">
            <a:avLst/>
          </a:prstGeom>
          <a:noFill/>
          <a:ln>
            <a:noFill/>
          </a:ln>
        </p:spPr>
        <p:txBody>
          <a:bodyPr spcFirstLastPara="1" wrap="square" lIns="0" tIns="12050" rIns="0" bIns="0" anchor="t" anchorCtr="0">
            <a:spAutoFit/>
          </a:bodyPr>
          <a:lstStyle/>
          <a:p>
            <a:pPr marL="457200" marR="0" lvl="0" indent="-457200" algn="l" rtl="0">
              <a:lnSpc>
                <a:spcPct val="115000"/>
              </a:lnSpc>
              <a:spcBef>
                <a:spcPts val="0"/>
              </a:spcBef>
              <a:spcAft>
                <a:spcPts val="0"/>
              </a:spcAft>
              <a:buClr>
                <a:schemeClr val="dk1"/>
              </a:buClr>
              <a:buSzPts val="4000"/>
              <a:buFont typeface="Calibri"/>
              <a:buChar char="❖"/>
            </a:pPr>
            <a:r>
              <a:rPr lang="en-US" sz="4000" b="0" i="0" u="none" strike="noStrike" cap="none">
                <a:solidFill>
                  <a:schemeClr val="dk1"/>
                </a:solidFill>
                <a:highlight>
                  <a:srgbClr val="FFFFFF"/>
                </a:highlight>
                <a:latin typeface="Calibri"/>
                <a:ea typeface="Calibri"/>
                <a:cs typeface="Calibri"/>
                <a:sym typeface="Calibri"/>
              </a:rPr>
              <a:t> To study the various features of speech and classify the emotions with the help of </a:t>
            </a:r>
            <a:endParaRPr sz="4000" b="0" i="0" u="none" strike="noStrike" cap="none">
              <a:solidFill>
                <a:schemeClr val="dk1"/>
              </a:solidFill>
              <a:highlight>
                <a:srgbClr val="FFFFFF"/>
              </a:highlight>
              <a:latin typeface="Calibri"/>
              <a:ea typeface="Calibri"/>
              <a:cs typeface="Calibri"/>
              <a:sym typeface="Calibri"/>
            </a:endParaRPr>
          </a:p>
          <a:p>
            <a:pPr marL="457200" marR="0" lvl="0" indent="0" algn="l" rtl="0">
              <a:lnSpc>
                <a:spcPct val="115000"/>
              </a:lnSpc>
              <a:spcBef>
                <a:spcPts val="0"/>
              </a:spcBef>
              <a:spcAft>
                <a:spcPts val="0"/>
              </a:spcAft>
              <a:buNone/>
            </a:pPr>
            <a:r>
              <a:rPr lang="en-US" sz="4000" b="0" i="0" u="none" strike="noStrike" cap="none">
                <a:solidFill>
                  <a:schemeClr val="dk1"/>
                </a:solidFill>
                <a:highlight>
                  <a:srgbClr val="FFFFFF"/>
                </a:highlight>
                <a:latin typeface="Calibri"/>
                <a:ea typeface="Calibri"/>
                <a:cs typeface="Calibri"/>
                <a:sym typeface="Calibri"/>
              </a:rPr>
              <a:t>ML and DL models </a:t>
            </a:r>
            <a:endParaRPr sz="4000" b="0" i="0" u="none" strike="noStrike" cap="none">
              <a:solidFill>
                <a:schemeClr val="dk1"/>
              </a:solidFill>
              <a:highlight>
                <a:srgbClr val="FFFFFF"/>
              </a:highlight>
              <a:latin typeface="Calibri"/>
              <a:ea typeface="Calibri"/>
              <a:cs typeface="Calibri"/>
              <a:sym typeface="Calibri"/>
            </a:endParaRPr>
          </a:p>
          <a:p>
            <a:pPr marL="0" marR="0" lvl="0" indent="0" algn="l" rtl="0">
              <a:lnSpc>
                <a:spcPct val="115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a:p>
            <a:pPr marL="457200" marR="0" lvl="0" indent="-457200" algn="l" rtl="0">
              <a:lnSpc>
                <a:spcPct val="115000"/>
              </a:lnSpc>
              <a:spcBef>
                <a:spcPts val="0"/>
              </a:spcBef>
              <a:spcAft>
                <a:spcPts val="0"/>
              </a:spcAft>
              <a:buClr>
                <a:schemeClr val="dk1"/>
              </a:buClr>
              <a:buSzPts val="4000"/>
              <a:buFont typeface="Calibri"/>
              <a:buChar char="❖"/>
            </a:pPr>
            <a:r>
              <a:rPr lang="en-US" sz="4000" b="0" i="0" u="none" strike="noStrike" cap="none">
                <a:solidFill>
                  <a:schemeClr val="dk1"/>
                </a:solidFill>
                <a:highlight>
                  <a:srgbClr val="FFFFFF"/>
                </a:highlight>
                <a:latin typeface="Calibri"/>
                <a:ea typeface="Calibri"/>
                <a:cs typeface="Calibri"/>
                <a:sym typeface="Calibri"/>
              </a:rPr>
              <a:t>To </a:t>
            </a:r>
            <a:r>
              <a:rPr lang="en-US" sz="4000">
                <a:solidFill>
                  <a:schemeClr val="dk1"/>
                </a:solidFill>
                <a:highlight>
                  <a:srgbClr val="FFFFFF"/>
                </a:highlight>
                <a:latin typeface="Calibri"/>
                <a:ea typeface="Calibri"/>
                <a:cs typeface="Calibri"/>
                <a:sym typeface="Calibri"/>
              </a:rPr>
              <a:t>use </a:t>
            </a:r>
            <a:r>
              <a:rPr lang="en-US" sz="4000" b="0" i="0" u="none" strike="noStrike" cap="none">
                <a:solidFill>
                  <a:schemeClr val="dk1"/>
                </a:solidFill>
                <a:highlight>
                  <a:srgbClr val="FFFFFF"/>
                </a:highlight>
                <a:latin typeface="Calibri"/>
                <a:ea typeface="Calibri"/>
                <a:cs typeface="Calibri"/>
                <a:sym typeface="Calibri"/>
              </a:rPr>
              <a:t>BERT model </a:t>
            </a:r>
            <a:r>
              <a:rPr lang="en-US" sz="4000">
                <a:solidFill>
                  <a:schemeClr val="dk1"/>
                </a:solidFill>
                <a:highlight>
                  <a:srgbClr val="FFFFFF"/>
                </a:highlight>
                <a:latin typeface="Calibri"/>
                <a:ea typeface="Calibri"/>
                <a:cs typeface="Calibri"/>
                <a:sym typeface="Calibri"/>
              </a:rPr>
              <a:t>which could</a:t>
            </a:r>
            <a:r>
              <a:rPr lang="en-US" sz="4000" b="0" i="0" u="none" strike="noStrike" cap="none">
                <a:solidFill>
                  <a:schemeClr val="dk1"/>
                </a:solidFill>
                <a:highlight>
                  <a:srgbClr val="FFFFFF"/>
                </a:highlight>
                <a:latin typeface="Calibri"/>
                <a:ea typeface="Calibri"/>
                <a:cs typeface="Calibri"/>
                <a:sym typeface="Calibri"/>
              </a:rPr>
              <a:t> possibly </a:t>
            </a:r>
            <a:r>
              <a:rPr lang="en-US" sz="4000">
                <a:solidFill>
                  <a:schemeClr val="dk1"/>
                </a:solidFill>
                <a:highlight>
                  <a:srgbClr val="FFFFFF"/>
                </a:highlight>
                <a:latin typeface="Calibri"/>
                <a:ea typeface="Calibri"/>
                <a:cs typeface="Calibri"/>
                <a:sym typeface="Calibri"/>
              </a:rPr>
              <a:t>i</a:t>
            </a:r>
            <a:r>
              <a:rPr lang="en-US" sz="4000" b="0" i="0" u="none" strike="noStrike" cap="none">
                <a:solidFill>
                  <a:schemeClr val="dk1"/>
                </a:solidFill>
                <a:highlight>
                  <a:srgbClr val="FFFFFF"/>
                </a:highlight>
                <a:latin typeface="Calibri"/>
                <a:ea typeface="Calibri"/>
                <a:cs typeface="Calibri"/>
                <a:sym typeface="Calibri"/>
              </a:rPr>
              <a:t>mprove accuracy and to </a:t>
            </a:r>
            <a:r>
              <a:rPr lang="en-US" sz="4000">
                <a:solidFill>
                  <a:schemeClr val="dk1"/>
                </a:solidFill>
                <a:highlight>
                  <a:srgbClr val="FFFFFF"/>
                </a:highlight>
                <a:latin typeface="Calibri"/>
                <a:ea typeface="Calibri"/>
                <a:cs typeface="Calibri"/>
                <a:sym typeface="Calibri"/>
              </a:rPr>
              <a:t>implement Voice Conversions using GANs.</a:t>
            </a:r>
            <a:endParaRPr sz="4000">
              <a:solidFill>
                <a:schemeClr val="dk1"/>
              </a:solidFill>
              <a:highlight>
                <a:srgbClr val="FFFFFF"/>
              </a:highlight>
              <a:latin typeface="Calibri"/>
              <a:ea typeface="Calibri"/>
              <a:cs typeface="Calibri"/>
              <a:sym typeface="Calibri"/>
            </a:endParaRPr>
          </a:p>
          <a:p>
            <a:pPr marL="457200" marR="0" lvl="0" indent="0" algn="l" rtl="0">
              <a:lnSpc>
                <a:spcPct val="115000"/>
              </a:lnSpc>
              <a:spcBef>
                <a:spcPts val="0"/>
              </a:spcBef>
              <a:spcAft>
                <a:spcPts val="0"/>
              </a:spcAft>
              <a:buNone/>
            </a:pPr>
            <a:endParaRPr sz="4000">
              <a:solidFill>
                <a:schemeClr val="dk1"/>
              </a:solidFill>
              <a:highlight>
                <a:srgbClr val="FFFFFF"/>
              </a:highlight>
              <a:latin typeface="Calibri"/>
              <a:ea typeface="Calibri"/>
              <a:cs typeface="Calibri"/>
              <a:sym typeface="Calibri"/>
            </a:endParaRPr>
          </a:p>
          <a:p>
            <a:pPr marL="457200" marR="0" lvl="0" indent="-457200" algn="l" rtl="0">
              <a:lnSpc>
                <a:spcPct val="115000"/>
              </a:lnSpc>
              <a:spcBef>
                <a:spcPts val="0"/>
              </a:spcBef>
              <a:spcAft>
                <a:spcPts val="0"/>
              </a:spcAft>
              <a:buClr>
                <a:schemeClr val="dk1"/>
              </a:buClr>
              <a:buSzPts val="4000"/>
              <a:buFont typeface="Calibri"/>
              <a:buChar char="❖"/>
            </a:pPr>
            <a:r>
              <a:rPr lang="en-US" sz="4000">
                <a:solidFill>
                  <a:schemeClr val="dk1"/>
                </a:solidFill>
                <a:highlight>
                  <a:srgbClr val="FFFFFF"/>
                </a:highlight>
                <a:latin typeface="Calibri"/>
                <a:ea typeface="Calibri"/>
                <a:cs typeface="Calibri"/>
                <a:sym typeface="Calibri"/>
              </a:rPr>
              <a:t>To implement Emotion Conversions using MelGANs.</a:t>
            </a:r>
            <a:endParaRPr sz="4000">
              <a:solidFill>
                <a:schemeClr val="dk1"/>
              </a:solidFill>
              <a:highlight>
                <a:srgbClr val="FFFFFF"/>
              </a:highlight>
              <a:latin typeface="Calibri"/>
              <a:ea typeface="Calibri"/>
              <a:cs typeface="Calibri"/>
              <a:sym typeface="Calibri"/>
            </a:endParaRPr>
          </a:p>
          <a:p>
            <a:pPr marL="0" marR="0" lvl="0" indent="0" algn="l" rtl="0">
              <a:lnSpc>
                <a:spcPct val="115000"/>
              </a:lnSpc>
              <a:spcBef>
                <a:spcPts val="0"/>
              </a:spcBef>
              <a:spcAft>
                <a:spcPts val="0"/>
              </a:spcAft>
              <a:buClr>
                <a:srgbClr val="000000"/>
              </a:buClr>
              <a:buSzPts val="4000"/>
              <a:buFont typeface="Arial"/>
              <a:buNone/>
            </a:pPr>
            <a:r>
              <a:rPr lang="en-US" sz="4000" b="0" i="0" u="none" strike="noStrike" cap="none">
                <a:solidFill>
                  <a:schemeClr val="dk1"/>
                </a:solidFill>
                <a:highlight>
                  <a:schemeClr val="lt1"/>
                </a:highlight>
                <a:latin typeface="Times New Roman"/>
                <a:ea typeface="Times New Roman"/>
                <a:cs typeface="Times New Roman"/>
                <a:sym typeface="Times New Roman"/>
              </a:rPr>
              <a:t>    </a:t>
            </a:r>
            <a:endParaRPr sz="40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Times New Roman"/>
              <a:ea typeface="Times New Roman"/>
              <a:cs typeface="Times New Roman"/>
              <a:sym typeface="Times New Roman"/>
            </a:endParaRPr>
          </a:p>
          <a:p>
            <a:pPr marL="457200" marR="0" lvl="0" indent="0" algn="l" rtl="0">
              <a:lnSpc>
                <a:spcPct val="115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Times New Roman"/>
              <a:ea typeface="Times New Roman"/>
              <a:cs typeface="Times New Roman"/>
              <a:sym typeface="Times New Roman"/>
            </a:endParaRPr>
          </a:p>
          <a:p>
            <a:pPr marL="0" marR="0" lvl="0" indent="0" algn="l" rtl="0">
              <a:lnSpc>
                <a:spcPct val="115000"/>
              </a:lnSpc>
              <a:spcBef>
                <a:spcPts val="0"/>
              </a:spcBef>
              <a:spcAft>
                <a:spcPts val="0"/>
              </a:spcAft>
              <a:buClr>
                <a:srgbClr val="000000"/>
              </a:buClr>
              <a:buSzPts val="4000"/>
              <a:buFont typeface="Arial"/>
              <a:buNone/>
            </a:pPr>
            <a:endParaRPr sz="4000" b="0" i="0" u="none" strike="noStrike" cap="none">
              <a:solidFill>
                <a:schemeClr val="dk1"/>
              </a:solidFill>
              <a:highlight>
                <a:srgbClr val="FFFFFF"/>
              </a:highlight>
              <a:latin typeface="Times New Roman"/>
              <a:ea typeface="Times New Roman"/>
              <a:cs typeface="Times New Roman"/>
              <a:sym typeface="Times New Roman"/>
            </a:endParaRPr>
          </a:p>
        </p:txBody>
      </p:sp>
      <p:sp>
        <p:nvSpPr>
          <p:cNvPr id="139" name="Google Shape;139;g12eeebfb0c7_4_118"/>
          <p:cNvSpPr/>
          <p:nvPr/>
        </p:nvSpPr>
        <p:spPr>
          <a:xfrm>
            <a:off x="1008062" y="1192212"/>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0" name="Google Shape;140;g12eeebfb0c7_4_118"/>
          <p:cNvSpPr txBox="1"/>
          <p:nvPr/>
        </p:nvSpPr>
        <p:spPr>
          <a:xfrm>
            <a:off x="1004887" y="301625"/>
            <a:ext cx="708000" cy="709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1" name="Google Shape;141;g12eeebfb0c7_4_118"/>
          <p:cNvSpPr/>
          <p:nvPr/>
        </p:nvSpPr>
        <p:spPr>
          <a:xfrm>
            <a:off x="2982912" y="712787"/>
            <a:ext cx="57220" cy="5708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2" name="Google Shape;142;g12eeebfb0c7_4_11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3" name="Google Shape;143;g12eeebfb0c7_4_118"/>
          <p:cNvSpPr txBox="1"/>
          <p:nvPr/>
        </p:nvSpPr>
        <p:spPr>
          <a:xfrm>
            <a:off x="1822450" y="438150"/>
            <a:ext cx="1371600" cy="538200"/>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44" name="Google Shape;144;g12eeebfb0c7_4_118"/>
          <p:cNvSpPr txBox="1"/>
          <p:nvPr/>
        </p:nvSpPr>
        <p:spPr>
          <a:xfrm>
            <a:off x="5150638" y="43815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Objectives of the Project</a:t>
            </a:r>
            <a:endParaRPr sz="1400" b="0" i="0" u="none" strike="noStrike" cap="none">
              <a:solidFill>
                <a:srgbClr val="000000"/>
              </a:solidFill>
              <a:latin typeface="Calibri"/>
              <a:ea typeface="Calibri"/>
              <a:cs typeface="Calibri"/>
              <a:sym typeface="Calibri"/>
            </a:endParaRPr>
          </a:p>
        </p:txBody>
      </p:sp>
      <p:sp>
        <p:nvSpPr>
          <p:cNvPr id="145" name="Google Shape;145;g12eeebfb0c7_4_118"/>
          <p:cNvSpPr txBox="1">
            <a:spLocks noGrp="1"/>
          </p:cNvSpPr>
          <p:nvPr>
            <p:ph type="title"/>
          </p:nvPr>
        </p:nvSpPr>
        <p:spPr>
          <a:xfrm>
            <a:off x="15843250" y="407987"/>
            <a:ext cx="3679800" cy="4617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46" name="Google Shape;146;g12eeebfb0c7_4_118"/>
          <p:cNvSpPr txBox="1"/>
          <p:nvPr/>
        </p:nvSpPr>
        <p:spPr>
          <a:xfrm>
            <a:off x="1822462" y="10517187"/>
            <a:ext cx="46245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47" name="Google Shape;147;g12eeebfb0c7_4_118"/>
          <p:cNvSpPr txBox="1"/>
          <p:nvPr/>
        </p:nvSpPr>
        <p:spPr>
          <a:xfrm>
            <a:off x="6835775" y="10517187"/>
            <a:ext cx="64326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48" name="Google Shape;148;g12eeebfb0c7_4_118"/>
          <p:cNvSpPr txBox="1"/>
          <p:nvPr/>
        </p:nvSpPr>
        <p:spPr>
          <a:xfrm>
            <a:off x="14474825" y="10517187"/>
            <a:ext cx="4624500" cy="2772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12f8316cae0_5_0"/>
          <p:cNvSpPr txBox="1"/>
          <p:nvPr/>
        </p:nvSpPr>
        <p:spPr>
          <a:xfrm>
            <a:off x="0" y="-225425"/>
            <a:ext cx="20104200" cy="1130940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4" name="Google Shape;154;g12f8316cae0_5_0"/>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5" name="Google Shape;155;g12f8316cae0_5_0"/>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6" name="Google Shape;156;g12f8316cae0_5_0"/>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7" name="Google Shape;157;g12f8316cae0_5_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8" name="Google Shape;158;g12f8316cae0_5_0"/>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59" name="Google Shape;159;g12f8316cae0_5_0"/>
          <p:cNvSpPr txBox="1"/>
          <p:nvPr/>
        </p:nvSpPr>
        <p:spPr>
          <a:xfrm>
            <a:off x="4397375" y="347650"/>
            <a:ext cx="10242600" cy="843300"/>
          </a:xfrm>
          <a:prstGeom prst="rect">
            <a:avLst/>
          </a:prstGeom>
          <a:noFill/>
          <a:ln>
            <a:noFill/>
          </a:ln>
        </p:spPr>
        <p:txBody>
          <a:bodyPr spcFirstLastPara="1" wrap="square" lIns="0" tIns="12050" rIns="0" bIns="0" anchor="t" anchorCtr="0">
            <a:spAutoFit/>
          </a:bodyPr>
          <a:lstStyle/>
          <a:p>
            <a:pPr marL="12700" marR="0" lvl="0" indent="0" algn="ctr" rtl="0">
              <a:lnSpc>
                <a:spcPct val="100000"/>
              </a:lnSpc>
              <a:spcBef>
                <a:spcPts val="0"/>
              </a:spcBef>
              <a:spcAft>
                <a:spcPts val="0"/>
              </a:spcAft>
              <a:buClr>
                <a:schemeClr val="dk1"/>
              </a:buClr>
              <a:buSzPts val="5400"/>
              <a:buFont typeface="Calibri"/>
              <a:buNone/>
            </a:pPr>
            <a:r>
              <a:rPr lang="en-US" sz="5400" b="1" i="0" u="none" strike="noStrike" cap="none">
                <a:solidFill>
                  <a:schemeClr val="dk1"/>
                </a:solidFill>
                <a:latin typeface="Calibri"/>
                <a:ea typeface="Calibri"/>
                <a:cs typeface="Calibri"/>
                <a:sym typeface="Calibri"/>
              </a:rPr>
              <a:t>Literature Survey</a:t>
            </a:r>
            <a:endParaRPr sz="1400" b="0" i="0" u="none" strike="noStrike" cap="none">
              <a:solidFill>
                <a:srgbClr val="000000"/>
              </a:solidFill>
              <a:latin typeface="Arial"/>
              <a:ea typeface="Arial"/>
              <a:cs typeface="Arial"/>
              <a:sym typeface="Arial"/>
            </a:endParaRPr>
          </a:p>
        </p:txBody>
      </p:sp>
      <p:sp>
        <p:nvSpPr>
          <p:cNvPr id="160" name="Google Shape;160;g12f8316cae0_5_0"/>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61" name="Google Shape;161;g12f8316cae0_5_0"/>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62" name="Google Shape;162;g12f8316cae0_5_0"/>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63" name="Google Shape;163;g12f8316cae0_5_0"/>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8</a:t>
            </a:fld>
            <a:endParaRPr sz="1400" b="0" i="0" u="none" strike="noStrike" cap="none">
              <a:solidFill>
                <a:srgbClr val="000000"/>
              </a:solidFill>
              <a:latin typeface="Arial"/>
              <a:ea typeface="Arial"/>
              <a:cs typeface="Arial"/>
              <a:sym typeface="Arial"/>
            </a:endParaRPr>
          </a:p>
        </p:txBody>
      </p:sp>
      <p:graphicFrame>
        <p:nvGraphicFramePr>
          <p:cNvPr id="164" name="Google Shape;164;g12f8316cae0_5_0"/>
          <p:cNvGraphicFramePr/>
          <p:nvPr/>
        </p:nvGraphicFramePr>
        <p:xfrm>
          <a:off x="1004875" y="1496408"/>
          <a:ext cx="3000000" cy="3000000"/>
        </p:xfrm>
        <a:graphic>
          <a:graphicData uri="http://schemas.openxmlformats.org/drawingml/2006/table">
            <a:tbl>
              <a:tblPr>
                <a:noFill/>
                <a:tableStyleId>{8C4E6D25-35EB-4DD8-8006-31BF712051F4}</a:tableStyleId>
              </a:tblPr>
              <a:tblGrid>
                <a:gridCol w="1367075">
                  <a:extLst>
                    <a:ext uri="{9D8B030D-6E8A-4147-A177-3AD203B41FA5}">
                      <a16:colId xmlns:a16="http://schemas.microsoft.com/office/drawing/2014/main" val="20000"/>
                    </a:ext>
                  </a:extLst>
                </a:gridCol>
                <a:gridCol w="6717025">
                  <a:extLst>
                    <a:ext uri="{9D8B030D-6E8A-4147-A177-3AD203B41FA5}">
                      <a16:colId xmlns:a16="http://schemas.microsoft.com/office/drawing/2014/main" val="20001"/>
                    </a:ext>
                  </a:extLst>
                </a:gridCol>
                <a:gridCol w="9804675">
                  <a:extLst>
                    <a:ext uri="{9D8B030D-6E8A-4147-A177-3AD203B41FA5}">
                      <a16:colId xmlns:a16="http://schemas.microsoft.com/office/drawing/2014/main" val="20002"/>
                    </a:ext>
                  </a:extLst>
                </a:gridCol>
              </a:tblGrid>
              <a:tr h="1178100">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Paper Title, Journal Name, Year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Major findings / observations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075925">
                <a:tc>
                  <a:txBody>
                    <a:bodyPr/>
                    <a:lstStyle/>
                    <a:p>
                      <a:pPr marL="0" marR="0" lvl="0" indent="0" algn="ctr"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1</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2800"/>
                        <a:buFont typeface="Arial"/>
                        <a:buNone/>
                      </a:pPr>
                      <a:r>
                        <a:rPr lang="en-US" sz="2800" i="1" u="none" strike="noStrike" cap="none">
                          <a:solidFill>
                            <a:schemeClr val="dk1"/>
                          </a:solidFill>
                          <a:highlight>
                            <a:srgbClr val="D0D8E8"/>
                          </a:highlight>
                          <a:latin typeface="Calibri"/>
                          <a:ea typeface="Calibri"/>
                          <a:cs typeface="Calibri"/>
                          <a:sym typeface="Calibri"/>
                        </a:rPr>
                        <a:t>P. Tzirakis, A. Nguyen, S. Zafeiriou and B. W. Schuller, "Speech Emotion Recognition Using Semantic Information,"</a:t>
                      </a:r>
                      <a:r>
                        <a:rPr lang="en-US" sz="2800" b="1" i="1" u="none" strike="noStrike" cap="none">
                          <a:solidFill>
                            <a:schemeClr val="dk1"/>
                          </a:solidFill>
                          <a:highlight>
                            <a:srgbClr val="D0D8E8"/>
                          </a:highlight>
                          <a:latin typeface="Calibri"/>
                          <a:ea typeface="Calibri"/>
                          <a:cs typeface="Calibri"/>
                          <a:sym typeface="Calibri"/>
                        </a:rPr>
                        <a:t> ICASSP 2021 - 2021 IEEE International Conference on Acoustics, Speech and Signal Processing</a:t>
                      </a:r>
                      <a:r>
                        <a:rPr lang="en-US" sz="2800" i="1" u="none" strike="noStrike" cap="none">
                          <a:solidFill>
                            <a:schemeClr val="dk1"/>
                          </a:solidFill>
                          <a:highlight>
                            <a:srgbClr val="D0D8E8"/>
                          </a:highlight>
                          <a:latin typeface="Calibri"/>
                          <a:ea typeface="Calibri"/>
                          <a:cs typeface="Calibri"/>
                          <a:sym typeface="Calibri"/>
                        </a:rPr>
                        <a:t> (ICASSP), </a:t>
                      </a:r>
                      <a:r>
                        <a:rPr lang="en-US" sz="2800" i="1" u="none" strike="noStrike" cap="none">
                          <a:solidFill>
                            <a:srgbClr val="FF0000"/>
                          </a:solidFill>
                          <a:highlight>
                            <a:srgbClr val="D0D8E8"/>
                          </a:highlight>
                          <a:latin typeface="Calibri"/>
                          <a:ea typeface="Calibri"/>
                          <a:cs typeface="Calibri"/>
                          <a:sym typeface="Calibri"/>
                        </a:rPr>
                        <a:t>2021</a:t>
                      </a:r>
                      <a:r>
                        <a:rPr lang="en-US" sz="2800" i="1" u="none" strike="noStrike" cap="none">
                          <a:solidFill>
                            <a:schemeClr val="dk1"/>
                          </a:solidFill>
                          <a:highlight>
                            <a:srgbClr val="D0D8E8"/>
                          </a:highlight>
                          <a:latin typeface="Calibri"/>
                          <a:ea typeface="Calibri"/>
                          <a:cs typeface="Calibri"/>
                          <a:sym typeface="Calibri"/>
                        </a:rPr>
                        <a:t>, pp. 6279-6283, doi: 10.1109/ICASSP39728.2021.9414866</a:t>
                      </a:r>
                      <a:endParaRPr sz="2800" b="1" i="1" u="none" strike="noStrike" cap="none">
                        <a:solidFill>
                          <a:schemeClr val="dk1"/>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285750" marR="0" lvl="0" indent="-285750" algn="l" rtl="0">
                        <a:lnSpc>
                          <a:spcPct val="100000"/>
                        </a:lnSpc>
                        <a:spcBef>
                          <a:spcPts val="0"/>
                        </a:spcBef>
                        <a:spcAft>
                          <a:spcPts val="0"/>
                        </a:spcAft>
                        <a:buClr>
                          <a:srgbClr val="000000"/>
                        </a:buClr>
                        <a:buSzPts val="2800"/>
                        <a:buFont typeface="Arial"/>
                        <a:buChar char="•"/>
                      </a:pPr>
                      <a:r>
                        <a:rPr lang="en-US" sz="2800" u="none" strike="noStrike" cap="none">
                          <a:latin typeface="Calibri"/>
                          <a:ea typeface="Calibri"/>
                          <a:cs typeface="Calibri"/>
                          <a:sym typeface="Calibri"/>
                        </a:rPr>
                        <a:t>The paper proposed a novel framework that can capture both the semantic and the paralinguistic information in the signal</a:t>
                      </a:r>
                      <a:endParaRPr sz="2800" u="none" strike="noStrike" cap="none">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2800"/>
                        <a:buFont typeface="Arial"/>
                        <a:buChar char="•"/>
                      </a:pPr>
                      <a:r>
                        <a:rPr lang="en-US" sz="2800" u="none" strike="noStrike" cap="none">
                          <a:latin typeface="Calibri"/>
                          <a:ea typeface="Calibri"/>
                          <a:cs typeface="Calibri"/>
                          <a:sym typeface="Calibri"/>
                        </a:rPr>
                        <a:t>The semantic and paralinguistic features are combined to a unified representation using a novel attention mechanism, which is then passed through a LSTM to capture the temporal dynamics in the signal.</a:t>
                      </a:r>
                      <a:endParaRPr sz="2800" u="none" strike="noStrike" cap="none">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2800"/>
                        <a:buFont typeface="Arial"/>
                        <a:buChar char="•"/>
                      </a:pPr>
                      <a:r>
                        <a:rPr lang="en-US" sz="2800" u="none" strike="noStrike" cap="none">
                          <a:latin typeface="Calibri"/>
                          <a:ea typeface="Calibri"/>
                          <a:cs typeface="Calibri"/>
                          <a:sym typeface="Calibri"/>
                        </a:rPr>
                        <a:t>The proposed model is evaluated on the SEWA dataset and produces state-of-the-art results on the valence and liking dimensions</a:t>
                      </a:r>
                      <a:endParaRPr sz="2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233200">
                <a:tc>
                  <a:txBody>
                    <a:bodyPr/>
                    <a:lstStyle/>
                    <a:p>
                      <a:pPr marL="0" marR="0" lvl="0" indent="0" algn="ctr"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2</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u="none" strike="noStrike" cap="none">
                          <a:solidFill>
                            <a:schemeClr val="dk1"/>
                          </a:solidFill>
                          <a:highlight>
                            <a:srgbClr val="E9EDF4"/>
                          </a:highlight>
                          <a:latin typeface="Calibri"/>
                          <a:ea typeface="Calibri"/>
                          <a:cs typeface="Calibri"/>
                          <a:sym typeface="Calibri"/>
                        </a:rPr>
                        <a:t>M. M. H. El Ayadi, M. S. Kamel, and F. Karray, “Speech Emotion Recognition using Gaussian Mixture Vector Autoregressive Models,” in 2007 </a:t>
                      </a:r>
                      <a:r>
                        <a:rPr lang="en-US" sz="2800" b="1" i="1" u="none" strike="noStrike" cap="none">
                          <a:solidFill>
                            <a:schemeClr val="dk1"/>
                          </a:solidFill>
                          <a:highlight>
                            <a:srgbClr val="E9EDF4"/>
                          </a:highlight>
                          <a:latin typeface="Calibri"/>
                          <a:ea typeface="Calibri"/>
                          <a:cs typeface="Calibri"/>
                          <a:sym typeface="Calibri"/>
                        </a:rPr>
                        <a:t>IEEE International Conference on Acoustics, Speech and Signal Processing</a:t>
                      </a:r>
                      <a:r>
                        <a:rPr lang="en-US" sz="2800" i="1" u="none" strike="noStrike" cap="none">
                          <a:solidFill>
                            <a:schemeClr val="dk1"/>
                          </a:solidFill>
                          <a:highlight>
                            <a:srgbClr val="E9EDF4"/>
                          </a:highlight>
                          <a:latin typeface="Calibri"/>
                          <a:ea typeface="Calibri"/>
                          <a:cs typeface="Calibri"/>
                          <a:sym typeface="Calibri"/>
                        </a:rPr>
                        <a:t> - ICASSP ’07, </a:t>
                      </a:r>
                      <a:r>
                        <a:rPr lang="en-US" sz="2800" i="1" u="none" strike="noStrike" cap="none">
                          <a:solidFill>
                            <a:srgbClr val="FF0000"/>
                          </a:solidFill>
                          <a:highlight>
                            <a:srgbClr val="E9EDF4"/>
                          </a:highlight>
                          <a:latin typeface="Calibri"/>
                          <a:ea typeface="Calibri"/>
                          <a:cs typeface="Calibri"/>
                          <a:sym typeface="Calibri"/>
                        </a:rPr>
                        <a:t>2007</a:t>
                      </a:r>
                      <a:r>
                        <a:rPr lang="en-US" sz="2800" i="1" u="none" strike="noStrike" cap="none">
                          <a:solidFill>
                            <a:schemeClr val="dk1"/>
                          </a:solidFill>
                          <a:highlight>
                            <a:srgbClr val="E9EDF4"/>
                          </a:highlight>
                          <a:latin typeface="Calibri"/>
                          <a:ea typeface="Calibri"/>
                          <a:cs typeface="Calibri"/>
                          <a:sym typeface="Calibri"/>
                        </a:rPr>
                        <a:t>, vol. 4, pp. IV–957–IV–960.</a:t>
                      </a:r>
                      <a:endParaRPr sz="2800" i="1" u="none" strike="noStrike" cap="none">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457200" marR="0" lvl="0" indent="-406400" algn="just" rtl="0">
                        <a:lnSpc>
                          <a:spcPct val="115000"/>
                        </a:lnSpc>
                        <a:spcBef>
                          <a:spcPts val="0"/>
                        </a:spcBef>
                        <a:spcAft>
                          <a:spcPts val="0"/>
                        </a:spcAft>
                        <a:buClr>
                          <a:schemeClr val="dk1"/>
                        </a:buClr>
                        <a:buSzPts val="2800"/>
                        <a:buFont typeface="Calibri"/>
                        <a:buChar char="●"/>
                      </a:pPr>
                      <a:r>
                        <a:rPr lang="en-US" sz="2800" u="none" strike="noStrike" cap="none">
                          <a:solidFill>
                            <a:schemeClr val="dk1"/>
                          </a:solidFill>
                          <a:latin typeface="Calibri"/>
                          <a:ea typeface="Calibri"/>
                          <a:cs typeface="Calibri"/>
                          <a:sym typeface="Calibri"/>
                        </a:rPr>
                        <a:t>Proposed a Gaussian mixture vector autoregressive (GMVAR) approach.</a:t>
                      </a:r>
                      <a:endParaRPr sz="2800" u="none" strike="noStrike" cap="none">
                        <a:solidFill>
                          <a:schemeClr val="dk1"/>
                        </a:solidFill>
                        <a:latin typeface="Calibri"/>
                        <a:ea typeface="Calibri"/>
                        <a:cs typeface="Calibri"/>
                        <a:sym typeface="Calibri"/>
                      </a:endParaRPr>
                    </a:p>
                    <a:p>
                      <a:pPr marL="457200" marR="0" lvl="0" indent="-406400" algn="just" rtl="0">
                        <a:lnSpc>
                          <a:spcPct val="115000"/>
                        </a:lnSpc>
                        <a:spcBef>
                          <a:spcPts val="0"/>
                        </a:spcBef>
                        <a:spcAft>
                          <a:spcPts val="0"/>
                        </a:spcAft>
                        <a:buClr>
                          <a:schemeClr val="dk1"/>
                        </a:buClr>
                        <a:buSzPts val="2800"/>
                        <a:buFont typeface="Calibri"/>
                        <a:buChar char="●"/>
                      </a:pPr>
                      <a:r>
                        <a:rPr lang="en-US" sz="2800" u="none" strike="noStrike" cap="none">
                          <a:solidFill>
                            <a:schemeClr val="dk1"/>
                          </a:solidFill>
                          <a:latin typeface="Calibri"/>
                          <a:ea typeface="Calibri"/>
                          <a:cs typeface="Calibri"/>
                          <a:sym typeface="Calibri"/>
                        </a:rPr>
                        <a:t>GMVAR is able to disseminate information in multiple modes and to design a dependency between speech feature sets</a:t>
                      </a:r>
                      <a:endParaRPr sz="2800" u="none" strike="noStrike" cap="none">
                        <a:solidFill>
                          <a:schemeClr val="dk1"/>
                        </a:solidFill>
                        <a:latin typeface="Calibri"/>
                        <a:ea typeface="Calibri"/>
                        <a:cs typeface="Calibri"/>
                        <a:sym typeface="Calibri"/>
                      </a:endParaRPr>
                    </a:p>
                    <a:p>
                      <a:pPr marL="457200" marR="0" lvl="0" indent="-406400" algn="just" rtl="0">
                        <a:lnSpc>
                          <a:spcPct val="115000"/>
                        </a:lnSpc>
                        <a:spcBef>
                          <a:spcPts val="0"/>
                        </a:spcBef>
                        <a:spcAft>
                          <a:spcPts val="0"/>
                        </a:spcAft>
                        <a:buClr>
                          <a:schemeClr val="dk1"/>
                        </a:buClr>
                        <a:buSzPts val="2800"/>
                        <a:buFont typeface="Calibri"/>
                        <a:buChar char="●"/>
                      </a:pPr>
                      <a:r>
                        <a:rPr lang="en-US" sz="2800" u="none" strike="noStrike" cap="none">
                          <a:solidFill>
                            <a:schemeClr val="dk1"/>
                          </a:solidFill>
                          <a:latin typeface="Calibri"/>
                          <a:ea typeface="Calibri"/>
                          <a:cs typeface="Calibri"/>
                          <a:sym typeface="Calibri"/>
                        </a:rPr>
                        <a:t>With Berlin emotional dataset it gave the experimental result having classification accuracy is 76 percent when HMM is 71 percent, K-NN is 67 percent and FF-NN is 55%.</a:t>
                      </a:r>
                      <a:endParaRPr sz="2800" u="none" strike="noStrike" cap="none">
                        <a:solidFill>
                          <a:schemeClr val="dk1"/>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12f8316cae0_5_16"/>
          <p:cNvSpPr txBox="1"/>
          <p:nvPr/>
        </p:nvSpPr>
        <p:spPr>
          <a:xfrm>
            <a:off x="0" y="0"/>
            <a:ext cx="20104100" cy="11309350"/>
          </a:xfrm>
          <a:prstGeom prst="rect">
            <a:avLst/>
          </a:prstGeom>
          <a:solidFill>
            <a:schemeClr val="lt1">
              <a:alpha val="97254"/>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0" name="Google Shape;170;g12f8316cae0_5_16"/>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1" name="Google Shape;171;g12f8316cae0_5_16"/>
          <p:cNvSpPr txBox="1"/>
          <p:nvPr/>
        </p:nvSpPr>
        <p:spPr>
          <a:xfrm>
            <a:off x="1004887" y="301625"/>
            <a:ext cx="708025" cy="7096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2" name="Google Shape;172;g12f8316cae0_5_16"/>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3" name="Google Shape;173;g12f8316cae0_5_16"/>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g12f8316cae0_5_16"/>
          <p:cNvSpPr txBox="1"/>
          <p:nvPr/>
        </p:nvSpPr>
        <p:spPr>
          <a:xfrm>
            <a:off x="1822450" y="438150"/>
            <a:ext cx="1371600" cy="492125"/>
          </a:xfrm>
          <a:prstGeom prst="rect">
            <a:avLst/>
          </a:prstGeom>
          <a:noFill/>
          <a:ln>
            <a:noFill/>
          </a:ln>
        </p:spPr>
        <p:txBody>
          <a:bodyPr spcFirstLastPara="1" wrap="square" lIns="0" tIns="17125" rIns="0" bIns="0" anchor="t" anchorCtr="0">
            <a:sp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RV College of</a:t>
            </a:r>
            <a:endParaRPr sz="1400" b="0" i="0" u="none" strike="noStrike" cap="none">
              <a:solidFill>
                <a:srgbClr val="000000"/>
              </a:solidFill>
              <a:latin typeface="Arial"/>
              <a:ea typeface="Arial"/>
              <a:cs typeface="Arial"/>
              <a:sym typeface="Arial"/>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strike="noStrike" cap="none">
                <a:solidFill>
                  <a:srgbClr val="231F20"/>
                </a:solidFill>
                <a:latin typeface="Helvetica Neue"/>
                <a:ea typeface="Helvetica Neue"/>
                <a:cs typeface="Helvetica Neue"/>
                <a:sym typeface="Helvetica Neue"/>
              </a:rPr>
              <a:t>Engineering </a:t>
            </a:r>
            <a:endParaRPr sz="1400" b="0" i="0" u="none" strike="noStrike" cap="none">
              <a:solidFill>
                <a:srgbClr val="000000"/>
              </a:solidFill>
              <a:latin typeface="Arial"/>
              <a:ea typeface="Arial"/>
              <a:cs typeface="Arial"/>
              <a:sym typeface="Arial"/>
            </a:endParaRPr>
          </a:p>
        </p:txBody>
      </p:sp>
      <p:sp>
        <p:nvSpPr>
          <p:cNvPr id="175" name="Google Shape;175;g12f8316cae0_5_16"/>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176" name="Google Shape;176;g12f8316cae0_5_16"/>
          <p:cNvSpPr txBox="1"/>
          <p:nvPr/>
        </p:nvSpPr>
        <p:spPr>
          <a:xfrm>
            <a:off x="1004887" y="10517187"/>
            <a:ext cx="4624387" cy="56673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177" name="Google Shape;177;g12f8316cae0_5_16"/>
          <p:cNvSpPr txBox="1"/>
          <p:nvPr/>
        </p:nvSpPr>
        <p:spPr>
          <a:xfrm>
            <a:off x="6835775" y="10517187"/>
            <a:ext cx="6432550" cy="566737"/>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898989"/>
              </a:buClr>
              <a:buSzPts val="1800"/>
              <a:buFont typeface="Calibri"/>
              <a:buNone/>
            </a:pPr>
            <a:r>
              <a:rPr lang="en-US" sz="1800" b="0" i="0" u="none" strike="noStrike" cap="none">
                <a:solidFill>
                  <a:srgbClr val="898989"/>
                </a:solidFill>
                <a:latin typeface="Calibri"/>
                <a:ea typeface="Calibri"/>
                <a:cs typeface="Calibri"/>
                <a:sym typeface="Calibri"/>
              </a:rPr>
              <a:t>Department of ECE</a:t>
            </a:r>
            <a:endParaRPr sz="1400" b="0" i="0" u="none" strike="noStrike" cap="none">
              <a:solidFill>
                <a:srgbClr val="000000"/>
              </a:solidFill>
              <a:latin typeface="Arial"/>
              <a:ea typeface="Arial"/>
              <a:cs typeface="Arial"/>
              <a:sym typeface="Arial"/>
            </a:endParaRPr>
          </a:p>
        </p:txBody>
      </p:sp>
      <p:sp>
        <p:nvSpPr>
          <p:cNvPr id="178" name="Google Shape;178;g12f8316cae0_5_16"/>
          <p:cNvSpPr txBox="1"/>
          <p:nvPr/>
        </p:nvSpPr>
        <p:spPr>
          <a:xfrm>
            <a:off x="14474825" y="10517187"/>
            <a:ext cx="4624387" cy="566737"/>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898989"/>
              </a:buClr>
              <a:buSzPts val="1800"/>
              <a:buFont typeface="Calibri"/>
              <a:buNone/>
            </a:pPr>
            <a:fld id="{00000000-1234-1234-1234-123412341234}" type="slidenum">
              <a:rPr lang="en-US" sz="1800" b="0" i="0" u="none" strike="noStrike" cap="none">
                <a:solidFill>
                  <a:srgbClr val="898989"/>
                </a:solidFill>
                <a:latin typeface="Calibri"/>
                <a:ea typeface="Calibri"/>
                <a:cs typeface="Calibri"/>
                <a:sym typeface="Calibri"/>
              </a:rPr>
              <a:t>9</a:t>
            </a:fld>
            <a:endParaRPr sz="1400" b="0" i="0" u="none" strike="noStrike" cap="none">
              <a:solidFill>
                <a:srgbClr val="000000"/>
              </a:solidFill>
              <a:latin typeface="Arial"/>
              <a:ea typeface="Arial"/>
              <a:cs typeface="Arial"/>
              <a:sym typeface="Arial"/>
            </a:endParaRPr>
          </a:p>
        </p:txBody>
      </p:sp>
      <p:graphicFrame>
        <p:nvGraphicFramePr>
          <p:cNvPr id="179" name="Google Shape;179;g12f8316cae0_5_16"/>
          <p:cNvGraphicFramePr/>
          <p:nvPr/>
        </p:nvGraphicFramePr>
        <p:xfrm>
          <a:off x="1302825" y="1614475"/>
          <a:ext cx="3000000" cy="3000000"/>
        </p:xfrm>
        <a:graphic>
          <a:graphicData uri="http://schemas.openxmlformats.org/drawingml/2006/table">
            <a:tbl>
              <a:tblPr>
                <a:noFill/>
                <a:tableStyleId>{8C4E6D25-35EB-4DD8-8006-31BF712051F4}</a:tableStyleId>
              </a:tblPr>
              <a:tblGrid>
                <a:gridCol w="1212425">
                  <a:extLst>
                    <a:ext uri="{9D8B030D-6E8A-4147-A177-3AD203B41FA5}">
                      <a16:colId xmlns:a16="http://schemas.microsoft.com/office/drawing/2014/main" val="20000"/>
                    </a:ext>
                  </a:extLst>
                </a:gridCol>
                <a:gridCol w="6873525">
                  <a:extLst>
                    <a:ext uri="{9D8B030D-6E8A-4147-A177-3AD203B41FA5}">
                      <a16:colId xmlns:a16="http://schemas.microsoft.com/office/drawing/2014/main" val="20001"/>
                    </a:ext>
                  </a:extLst>
                </a:gridCol>
                <a:gridCol w="9883225">
                  <a:extLst>
                    <a:ext uri="{9D8B030D-6E8A-4147-A177-3AD203B41FA5}">
                      <a16:colId xmlns:a16="http://schemas.microsoft.com/office/drawing/2014/main" val="20002"/>
                    </a:ext>
                  </a:extLst>
                </a:gridCol>
              </a:tblGrid>
              <a:tr h="1420800">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Sl No</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Paper Title, Journal Name, Year </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Major findings / observations</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008200">
                <a:tc>
                  <a:txBody>
                    <a:bodyPr/>
                    <a:lstStyle/>
                    <a:p>
                      <a:pPr marL="0" marR="0" lvl="0" indent="0" algn="ctr" rtl="0">
                        <a:lnSpc>
                          <a:spcPct val="100000"/>
                        </a:lnSpc>
                        <a:spcBef>
                          <a:spcPts val="0"/>
                        </a:spcBef>
                        <a:spcAft>
                          <a:spcPts val="0"/>
                        </a:spcAft>
                        <a:buClr>
                          <a:srgbClr val="000000"/>
                        </a:buClr>
                        <a:buSzPts val="2800"/>
                        <a:buFont typeface="Calibri"/>
                        <a:buNone/>
                      </a:pPr>
                      <a:r>
                        <a:rPr lang="en-US" sz="2800" u="none" strike="noStrike" cap="none">
                          <a:latin typeface="Calibri"/>
                          <a:ea typeface="Calibri"/>
                          <a:cs typeface="Calibri"/>
                          <a:sym typeface="Calibri"/>
                        </a:rPr>
                        <a:t>3</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u="none" strike="noStrike" cap="none">
                          <a:solidFill>
                            <a:schemeClr val="dk1"/>
                          </a:solidFill>
                          <a:highlight>
                            <a:srgbClr val="D0D8E8"/>
                          </a:highlight>
                          <a:latin typeface="Calibri"/>
                          <a:ea typeface="Calibri"/>
                          <a:cs typeface="Calibri"/>
                          <a:sym typeface="Calibri"/>
                        </a:rPr>
                        <a:t>Abdul Malik Badshah, Jamil Ahmad, Nasir Rahim, and Sung Wook Baik, “Speech emotion recognition from spectrograms with deep convolutional neural network,” in Platform Technology and Service (PlatCon), 2017</a:t>
                      </a:r>
                      <a:r>
                        <a:rPr lang="en-US" sz="2800" b="1" i="1" u="none" strike="noStrike" cap="none">
                          <a:solidFill>
                            <a:schemeClr val="dk1"/>
                          </a:solidFill>
                          <a:highlight>
                            <a:srgbClr val="D0D8E8"/>
                          </a:highlight>
                          <a:latin typeface="Calibri"/>
                          <a:ea typeface="Calibri"/>
                          <a:cs typeface="Calibri"/>
                          <a:sym typeface="Calibri"/>
                        </a:rPr>
                        <a:t> International Conference on. IEEE</a:t>
                      </a:r>
                      <a:r>
                        <a:rPr lang="en-US" sz="2800" i="1" u="none" strike="noStrike" cap="none">
                          <a:solidFill>
                            <a:schemeClr val="dk1"/>
                          </a:solidFill>
                          <a:highlight>
                            <a:srgbClr val="D0D8E8"/>
                          </a:highlight>
                          <a:latin typeface="Calibri"/>
                          <a:ea typeface="Calibri"/>
                          <a:cs typeface="Calibri"/>
                          <a:sym typeface="Calibri"/>
                        </a:rPr>
                        <a:t>, </a:t>
                      </a:r>
                      <a:r>
                        <a:rPr lang="en-US" sz="2800" i="1" u="none" strike="noStrike" cap="none">
                          <a:solidFill>
                            <a:srgbClr val="FF0000"/>
                          </a:solidFill>
                          <a:highlight>
                            <a:srgbClr val="D0D8E8"/>
                          </a:highlight>
                          <a:latin typeface="Calibri"/>
                          <a:ea typeface="Calibri"/>
                          <a:cs typeface="Calibri"/>
                          <a:sym typeface="Calibri"/>
                        </a:rPr>
                        <a:t>2017</a:t>
                      </a:r>
                      <a:r>
                        <a:rPr lang="en-US" sz="2800" i="1" u="none" strike="noStrike" cap="none">
                          <a:solidFill>
                            <a:schemeClr val="dk1"/>
                          </a:solidFill>
                          <a:highlight>
                            <a:srgbClr val="D0D8E8"/>
                          </a:highlight>
                          <a:latin typeface="Calibri"/>
                          <a:ea typeface="Calibri"/>
                          <a:cs typeface="Calibri"/>
                          <a:sym typeface="Calibri"/>
                        </a:rPr>
                        <a:t>, pp. 1–5. </a:t>
                      </a:r>
                      <a:endParaRPr sz="2800" i="1" u="none" strike="noStrike" cap="none">
                        <a:highlight>
                          <a:srgbClr val="D0D8E8"/>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800" b="1" i="1" u="none" strike="noStrike" cap="none">
                        <a:solidFill>
                          <a:srgbClr val="FF0000"/>
                        </a:solidFill>
                        <a:highlight>
                          <a:srgbClr val="D0D8E8"/>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285750" marR="0" lvl="0" indent="-285750" algn="l" rtl="0">
                        <a:lnSpc>
                          <a:spcPct val="100000"/>
                        </a:lnSpc>
                        <a:spcBef>
                          <a:spcPts val="0"/>
                        </a:spcBef>
                        <a:spcAft>
                          <a:spcPts val="0"/>
                        </a:spcAft>
                        <a:buClr>
                          <a:srgbClr val="000000"/>
                        </a:buClr>
                        <a:buSzPts val="2800"/>
                        <a:buFont typeface="Calibri"/>
                        <a:buChar char="•"/>
                      </a:pPr>
                      <a:r>
                        <a:rPr lang="en-US" sz="2800" u="none" strike="noStrike" cap="none">
                          <a:solidFill>
                            <a:schemeClr val="dk1"/>
                          </a:solidFill>
                          <a:highlight>
                            <a:srgbClr val="D0D8E8"/>
                          </a:highlight>
                          <a:latin typeface="Calibri"/>
                          <a:ea typeface="Calibri"/>
                          <a:cs typeface="Calibri"/>
                          <a:sym typeface="Calibri"/>
                        </a:rPr>
                        <a:t>It proposed a CNN model consisting of three convolutional layer and three fully connected layer extract  discriminative features from spectrogram images and outputs predictions for the seven emotion.</a:t>
                      </a:r>
                      <a:endParaRPr sz="2800" u="none" strike="noStrike" cap="none">
                        <a:solidFill>
                          <a:schemeClr val="dk1"/>
                        </a:solidFill>
                        <a:highlight>
                          <a:srgbClr val="D0D8E8"/>
                        </a:highlight>
                        <a:latin typeface="Calibri"/>
                        <a:ea typeface="Calibri"/>
                        <a:cs typeface="Calibri"/>
                        <a:sym typeface="Calibri"/>
                      </a:endParaRPr>
                    </a:p>
                    <a:p>
                      <a:pPr marL="285750" marR="0" lvl="0" indent="-285750" algn="l" rtl="0">
                        <a:lnSpc>
                          <a:spcPct val="100000"/>
                        </a:lnSpc>
                        <a:spcBef>
                          <a:spcPts val="0"/>
                        </a:spcBef>
                        <a:spcAft>
                          <a:spcPts val="0"/>
                        </a:spcAft>
                        <a:buClr>
                          <a:schemeClr val="dk1"/>
                        </a:buClr>
                        <a:buSzPts val="2800"/>
                        <a:buFont typeface="Calibri"/>
                        <a:buChar char="•"/>
                      </a:pPr>
                      <a:r>
                        <a:rPr lang="en-US" sz="2800" u="none" strike="noStrike" cap="none">
                          <a:solidFill>
                            <a:schemeClr val="dk1"/>
                          </a:solidFill>
                          <a:highlight>
                            <a:srgbClr val="D0D8E8"/>
                          </a:highlight>
                          <a:latin typeface="Calibri"/>
                          <a:ea typeface="Calibri"/>
                          <a:cs typeface="Calibri"/>
                          <a:sym typeface="Calibri"/>
                        </a:rPr>
                        <a:t>Berlin dataset was used for training and testing.</a:t>
                      </a:r>
                      <a:endParaRPr sz="2800" u="none" strike="noStrike" cap="none">
                        <a:solidFill>
                          <a:schemeClr val="dk1"/>
                        </a:solidFill>
                        <a:highlight>
                          <a:srgbClr val="D0D8E8"/>
                        </a:highlight>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2800"/>
                        <a:buFont typeface="Calibri"/>
                        <a:buChar char="•"/>
                      </a:pPr>
                      <a:r>
                        <a:rPr lang="en-US" sz="2800" u="none" strike="noStrike" cap="none">
                          <a:solidFill>
                            <a:schemeClr val="dk1"/>
                          </a:solidFill>
                          <a:highlight>
                            <a:srgbClr val="D0D8E8"/>
                          </a:highlight>
                          <a:latin typeface="Calibri"/>
                          <a:ea typeface="Calibri"/>
                          <a:cs typeface="Calibri"/>
                          <a:sym typeface="Calibri"/>
                        </a:rPr>
                        <a:t>It also investigated the effectiveness of transfer learning for emotions recognition using a pre-trained AlexNet model</a:t>
                      </a:r>
                      <a:endParaRPr sz="2800" u="none" strike="noStrike" cap="none">
                        <a:solidFill>
                          <a:schemeClr val="dk1"/>
                        </a:solidFill>
                        <a:highlight>
                          <a:srgbClr val="D0D8E8"/>
                        </a:highlight>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Indicated that freshly trained model is better than fine tuned model.</a:t>
                      </a:r>
                      <a:endParaRPr sz="28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3123250">
                <a:tc>
                  <a:txBody>
                    <a:bodyPr/>
                    <a:lstStyle/>
                    <a:p>
                      <a:pPr marL="0" marR="0" lvl="0" indent="0" algn="ctr" rtl="0">
                        <a:lnSpc>
                          <a:spcPct val="100000"/>
                        </a:lnSpc>
                        <a:spcBef>
                          <a:spcPts val="0"/>
                        </a:spcBef>
                        <a:spcAft>
                          <a:spcPts val="0"/>
                        </a:spcAft>
                        <a:buClr>
                          <a:srgbClr val="000000"/>
                        </a:buClr>
                        <a:buSzPts val="2800"/>
                        <a:buFont typeface="Calibri"/>
                        <a:buNone/>
                      </a:pPr>
                      <a:r>
                        <a:rPr lang="en-US" sz="2800" u="none" strike="noStrike" cap="none">
                          <a:latin typeface="Calibri"/>
                          <a:ea typeface="Calibri"/>
                          <a:cs typeface="Calibri"/>
                          <a:sym typeface="Calibri"/>
                        </a:rPr>
                        <a:t>4</a:t>
                      </a:r>
                      <a:endParaRPr sz="1400"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15000"/>
                        </a:lnSpc>
                        <a:spcBef>
                          <a:spcPts val="0"/>
                        </a:spcBef>
                        <a:spcAft>
                          <a:spcPts val="0"/>
                        </a:spcAft>
                        <a:buClr>
                          <a:schemeClr val="dk1"/>
                        </a:buClr>
                        <a:buSzPts val="1100"/>
                        <a:buFont typeface="Arial"/>
                        <a:buNone/>
                      </a:pPr>
                      <a:r>
                        <a:rPr lang="en-US" sz="2800" i="1" u="none" strike="noStrike" cap="none">
                          <a:solidFill>
                            <a:schemeClr val="dk1"/>
                          </a:solidFill>
                          <a:highlight>
                            <a:srgbClr val="E9EDF4"/>
                          </a:highlight>
                          <a:latin typeface="Calibri"/>
                          <a:ea typeface="Calibri"/>
                          <a:cs typeface="Calibri"/>
                          <a:sym typeface="Calibri"/>
                        </a:rPr>
                        <a:t>Zakaria Aldeneh and Emily Mower Provost, “Using regional saliency for speech emotion recognition,” in </a:t>
                      </a:r>
                      <a:r>
                        <a:rPr lang="en-US" sz="2800" b="1" i="1" u="none" strike="noStrike" cap="none">
                          <a:solidFill>
                            <a:schemeClr val="dk1"/>
                          </a:solidFill>
                          <a:highlight>
                            <a:srgbClr val="E9EDF4"/>
                          </a:highlight>
                          <a:latin typeface="Calibri"/>
                          <a:ea typeface="Calibri"/>
                          <a:cs typeface="Calibri"/>
                          <a:sym typeface="Calibri"/>
                        </a:rPr>
                        <a:t>Acoustics, Speech and Signal Processing (ICASSP), 2017 IEEE International Conference</a:t>
                      </a:r>
                      <a:r>
                        <a:rPr lang="en-US" sz="2800" i="1" u="none" strike="noStrike" cap="none">
                          <a:solidFill>
                            <a:schemeClr val="dk1"/>
                          </a:solidFill>
                          <a:highlight>
                            <a:srgbClr val="E9EDF4"/>
                          </a:highlight>
                          <a:latin typeface="Calibri"/>
                          <a:ea typeface="Calibri"/>
                          <a:cs typeface="Calibri"/>
                          <a:sym typeface="Calibri"/>
                        </a:rPr>
                        <a:t> on. IEEE, </a:t>
                      </a:r>
                      <a:r>
                        <a:rPr lang="en-US" sz="2800" i="1" u="none" strike="noStrike" cap="none">
                          <a:solidFill>
                            <a:srgbClr val="FF0000"/>
                          </a:solidFill>
                          <a:highlight>
                            <a:srgbClr val="E9EDF4"/>
                          </a:highlight>
                          <a:latin typeface="Calibri"/>
                          <a:ea typeface="Calibri"/>
                          <a:cs typeface="Calibri"/>
                          <a:sym typeface="Calibri"/>
                        </a:rPr>
                        <a:t>2017</a:t>
                      </a:r>
                      <a:r>
                        <a:rPr lang="en-US" sz="2800" i="1" u="none" strike="noStrike" cap="none">
                          <a:solidFill>
                            <a:schemeClr val="dk1"/>
                          </a:solidFill>
                          <a:highlight>
                            <a:srgbClr val="E9EDF4"/>
                          </a:highlight>
                          <a:latin typeface="Calibri"/>
                          <a:ea typeface="Calibri"/>
                          <a:cs typeface="Calibri"/>
                          <a:sym typeface="Calibri"/>
                        </a:rPr>
                        <a:t>, pp. 2741–2745. 6 </a:t>
                      </a:r>
                      <a:endParaRPr sz="2800" i="1" u="none" strike="noStrike" cap="none">
                        <a:solidFill>
                          <a:schemeClr val="dk1"/>
                        </a:solidFill>
                        <a:highlight>
                          <a:srgbClr val="E9EDF4"/>
                        </a:highlight>
                        <a:latin typeface="Calibri"/>
                        <a:ea typeface="Calibri"/>
                        <a:cs typeface="Calibri"/>
                        <a:sym typeface="Calibri"/>
                      </a:endParaRPr>
                    </a:p>
                    <a:p>
                      <a:pPr marL="0" marR="0" lvl="0" indent="0" algn="l" rtl="0">
                        <a:lnSpc>
                          <a:spcPct val="115000"/>
                        </a:lnSpc>
                        <a:spcBef>
                          <a:spcPts val="0"/>
                        </a:spcBef>
                        <a:spcAft>
                          <a:spcPts val="0"/>
                        </a:spcAft>
                        <a:buClr>
                          <a:schemeClr val="dk1"/>
                        </a:buClr>
                        <a:buSzPts val="1100"/>
                        <a:buFont typeface="Arial"/>
                        <a:buNone/>
                      </a:pPr>
                      <a:endParaRPr sz="2800" i="1" u="none" strike="noStrike" cap="none">
                        <a:solidFill>
                          <a:schemeClr val="dk1"/>
                        </a:solidFill>
                        <a:highlight>
                          <a:srgbClr val="E9EDF4"/>
                        </a:highlight>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Calibri"/>
                        <a:buNone/>
                      </a:pPr>
                      <a:endParaRPr sz="2800" i="1" u="none" strike="noStrike" cap="none">
                        <a:highlight>
                          <a:srgbClr val="E9EDF4"/>
                        </a:highlight>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It proposed a novel multimodal dual recurrent encoder model.</a:t>
                      </a:r>
                      <a:endParaRPr sz="2800" u="none" strike="noStrike" cap="none">
                        <a:latin typeface="Calibri"/>
                        <a:ea typeface="Calibri"/>
                        <a:cs typeface="Calibri"/>
                        <a:sym typeface="Calibri"/>
                      </a:endParaRPr>
                    </a:p>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Using dual RNN the information from audio and text sequences are encoded. Then using Feed- forward neural model these information are combined to predict emotion class.</a:t>
                      </a:r>
                      <a:endParaRPr sz="2800" u="none" strike="noStrike" cap="none">
                        <a:latin typeface="Calibri"/>
                        <a:ea typeface="Calibri"/>
                        <a:cs typeface="Calibri"/>
                        <a:sym typeface="Calibri"/>
                      </a:endParaRPr>
                    </a:p>
                    <a:p>
                      <a:pPr marL="457200" marR="0" lvl="0" indent="-406400" algn="l" rtl="0">
                        <a:lnSpc>
                          <a:spcPct val="100000"/>
                        </a:lnSpc>
                        <a:spcBef>
                          <a:spcPts val="0"/>
                        </a:spcBef>
                        <a:spcAft>
                          <a:spcPts val="0"/>
                        </a:spcAft>
                        <a:buClr>
                          <a:srgbClr val="000000"/>
                        </a:buClr>
                        <a:buSzPts val="2800"/>
                        <a:buFont typeface="Calibri"/>
                        <a:buChar char="●"/>
                      </a:pPr>
                      <a:r>
                        <a:rPr lang="en-US" sz="2800" u="none" strike="noStrike" cap="none">
                          <a:latin typeface="Calibri"/>
                          <a:ea typeface="Calibri"/>
                          <a:cs typeface="Calibri"/>
                          <a:sym typeface="Calibri"/>
                        </a:rPr>
                        <a:t>The accuracy obtained by the proposed model ranges from 68.8% - 71.8% when evaluated for IEMOCAP dataset.</a:t>
                      </a:r>
                      <a:endParaRPr sz="28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4659</Words>
  <Application>Microsoft Office PowerPoint</Application>
  <PresentationFormat>Custom</PresentationFormat>
  <Paragraphs>747</Paragraphs>
  <Slides>56</Slides>
  <Notes>56</Notes>
  <HiddenSlides>0</HiddenSlides>
  <MMClips>20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Helvetica Neue</vt:lpstr>
      <vt:lpstr>Verdana</vt:lpstr>
      <vt:lpstr>Times New Roman</vt:lpstr>
      <vt:lpstr>Arial</vt:lpstr>
      <vt:lpstr>Calibri</vt:lpstr>
      <vt:lpstr>Playfair Display</vt:lpstr>
      <vt:lpstr>Courier New</vt:lpstr>
      <vt:lpstr>5_Office Theme</vt:lpstr>
      <vt:lpstr>2_Office Theme</vt:lpstr>
      <vt:lpstr>PowerPoint Presentation</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OUTPUT</vt:lpstr>
      <vt:lpstr>COMPARISON BETWEEN DIFFERENT MODELS</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Srobona Das</dc:creator>
  <cp:lastModifiedBy>anubha mittal</cp:lastModifiedBy>
  <cp:revision>2</cp:revision>
  <dcterms:created xsi:type="dcterms:W3CDTF">2019-11-25T06:56:12Z</dcterms:created>
  <dcterms:modified xsi:type="dcterms:W3CDTF">2022-08-17T03:53:16Z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2019-11-25T00:00:00Z</vt:filetime>
  </property>
  <property fmtid="{D5CDD505-2E9C-101B-9397-08002B2CF9AE}" pid="3" name="Creator">
    <vt:lpwstr>Adobe Illustrator CC 23.1 (Macintosh)</vt:lpwstr>
  </property>
  <property fmtid="{D5CDD505-2E9C-101B-9397-08002B2CF9AE}" pid="4" name="LastSaved">
    <vt:filetime>2019-11-25T00:00:00Z</vt:filetime>
  </property>
</Properties>
</file>